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11" r:id="rId3"/>
    <p:sldId id="346" r:id="rId4"/>
    <p:sldId id="343" r:id="rId5"/>
    <p:sldId id="347" r:id="rId6"/>
    <p:sldId id="349" r:id="rId7"/>
    <p:sldId id="350" r:id="rId8"/>
    <p:sldId id="337" r:id="rId9"/>
    <p:sldId id="344" r:id="rId10"/>
    <p:sldId id="345" r:id="rId11"/>
    <p:sldId id="351" r:id="rId12"/>
    <p:sldId id="353" r:id="rId13"/>
    <p:sldId id="354" r:id="rId14"/>
    <p:sldId id="355" r:id="rId15"/>
    <p:sldId id="356" r:id="rId16"/>
    <p:sldId id="357" r:id="rId17"/>
    <p:sldId id="358" r:id="rId18"/>
    <p:sldId id="359" r:id="rId19"/>
    <p:sldId id="360" r:id="rId20"/>
    <p:sldId id="361" r:id="rId21"/>
    <p:sldId id="362" r:id="rId22"/>
    <p:sldId id="363" r:id="rId2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85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65" autoAdjust="0"/>
    <p:restoredTop sz="93873" autoAdjust="0"/>
  </p:normalViewPr>
  <p:slideViewPr>
    <p:cSldViewPr>
      <p:cViewPr varScale="1">
        <p:scale>
          <a:sx n="107" d="100"/>
          <a:sy n="107" d="100"/>
        </p:scale>
        <p:origin x="3612" y="10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E8C866-3895-44C0-B8FF-DEA092B260E8}" type="datetimeFigureOut">
              <a:rPr lang="en-US" smtClean="0"/>
              <a:t>5/9/2023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BB7D12-6744-40E2-B378-A3D2552D7604}" type="slidenum">
              <a:rPr lang="en-US" smtClean="0"/>
              <a:t>‹#›</a:t>
            </a:fld>
            <a:endParaRPr lang="en-US"/>
          </a:p>
        </p:txBody>
      </p:sp>
    </p:spTree>
    <p:extLst>
      <p:ext uri="{BB962C8B-B14F-4D97-AF65-F5344CB8AC3E}">
        <p14:creationId xmlns:p14="http://schemas.microsoft.com/office/powerpoint/2010/main" val="249278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a:t>
            </a:fld>
            <a:endParaRPr lang="en-US"/>
          </a:p>
        </p:txBody>
      </p:sp>
    </p:spTree>
    <p:extLst>
      <p:ext uri="{BB962C8B-B14F-4D97-AF65-F5344CB8AC3E}">
        <p14:creationId xmlns:p14="http://schemas.microsoft.com/office/powerpoint/2010/main" val="449734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13</a:t>
            </a:fld>
            <a:endParaRPr lang="en-US"/>
          </a:p>
        </p:txBody>
      </p:sp>
    </p:spTree>
    <p:extLst>
      <p:ext uri="{BB962C8B-B14F-4D97-AF65-F5344CB8AC3E}">
        <p14:creationId xmlns:p14="http://schemas.microsoft.com/office/powerpoint/2010/main" val="268329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14</a:t>
            </a:fld>
            <a:endParaRPr lang="en-US"/>
          </a:p>
        </p:txBody>
      </p:sp>
    </p:spTree>
    <p:extLst>
      <p:ext uri="{BB962C8B-B14F-4D97-AF65-F5344CB8AC3E}">
        <p14:creationId xmlns:p14="http://schemas.microsoft.com/office/powerpoint/2010/main" val="3020101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15</a:t>
            </a:fld>
            <a:endParaRPr lang="en-US"/>
          </a:p>
        </p:txBody>
      </p:sp>
    </p:spTree>
    <p:extLst>
      <p:ext uri="{BB962C8B-B14F-4D97-AF65-F5344CB8AC3E}">
        <p14:creationId xmlns:p14="http://schemas.microsoft.com/office/powerpoint/2010/main" val="40911526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16</a:t>
            </a:fld>
            <a:endParaRPr lang="en-US"/>
          </a:p>
        </p:txBody>
      </p:sp>
    </p:spTree>
    <p:extLst>
      <p:ext uri="{BB962C8B-B14F-4D97-AF65-F5344CB8AC3E}">
        <p14:creationId xmlns:p14="http://schemas.microsoft.com/office/powerpoint/2010/main" val="2911901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17</a:t>
            </a:fld>
            <a:endParaRPr lang="en-US"/>
          </a:p>
        </p:txBody>
      </p:sp>
    </p:spTree>
    <p:extLst>
      <p:ext uri="{BB962C8B-B14F-4D97-AF65-F5344CB8AC3E}">
        <p14:creationId xmlns:p14="http://schemas.microsoft.com/office/powerpoint/2010/main" val="4164181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18</a:t>
            </a:fld>
            <a:endParaRPr lang="en-US"/>
          </a:p>
        </p:txBody>
      </p:sp>
    </p:spTree>
    <p:extLst>
      <p:ext uri="{BB962C8B-B14F-4D97-AF65-F5344CB8AC3E}">
        <p14:creationId xmlns:p14="http://schemas.microsoft.com/office/powerpoint/2010/main" val="11549890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19</a:t>
            </a:fld>
            <a:endParaRPr lang="en-US"/>
          </a:p>
        </p:txBody>
      </p:sp>
    </p:spTree>
    <p:extLst>
      <p:ext uri="{BB962C8B-B14F-4D97-AF65-F5344CB8AC3E}">
        <p14:creationId xmlns:p14="http://schemas.microsoft.com/office/powerpoint/2010/main" val="365062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20</a:t>
            </a:fld>
            <a:endParaRPr lang="en-US"/>
          </a:p>
        </p:txBody>
      </p:sp>
    </p:spTree>
    <p:extLst>
      <p:ext uri="{BB962C8B-B14F-4D97-AF65-F5344CB8AC3E}">
        <p14:creationId xmlns:p14="http://schemas.microsoft.com/office/powerpoint/2010/main" val="717580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21</a:t>
            </a:fld>
            <a:endParaRPr lang="en-US"/>
          </a:p>
        </p:txBody>
      </p:sp>
    </p:spTree>
    <p:extLst>
      <p:ext uri="{BB962C8B-B14F-4D97-AF65-F5344CB8AC3E}">
        <p14:creationId xmlns:p14="http://schemas.microsoft.com/office/powerpoint/2010/main" val="3577260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22</a:t>
            </a:fld>
            <a:endParaRPr lang="en-US"/>
          </a:p>
        </p:txBody>
      </p:sp>
    </p:spTree>
    <p:extLst>
      <p:ext uri="{BB962C8B-B14F-4D97-AF65-F5344CB8AC3E}">
        <p14:creationId xmlns:p14="http://schemas.microsoft.com/office/powerpoint/2010/main" val="190274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2</a:t>
            </a:fld>
            <a:endParaRPr lang="en-US"/>
          </a:p>
        </p:txBody>
      </p:sp>
    </p:spTree>
    <p:extLst>
      <p:ext uri="{BB962C8B-B14F-4D97-AF65-F5344CB8AC3E}">
        <p14:creationId xmlns:p14="http://schemas.microsoft.com/office/powerpoint/2010/main" val="309325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3</a:t>
            </a:fld>
            <a:endParaRPr lang="en-US"/>
          </a:p>
        </p:txBody>
      </p:sp>
    </p:spTree>
    <p:extLst>
      <p:ext uri="{BB962C8B-B14F-4D97-AF65-F5344CB8AC3E}">
        <p14:creationId xmlns:p14="http://schemas.microsoft.com/office/powerpoint/2010/main" val="41271229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4</a:t>
            </a:fld>
            <a:endParaRPr lang="en-US"/>
          </a:p>
        </p:txBody>
      </p:sp>
    </p:spTree>
    <p:extLst>
      <p:ext uri="{BB962C8B-B14F-4D97-AF65-F5344CB8AC3E}">
        <p14:creationId xmlns:p14="http://schemas.microsoft.com/office/powerpoint/2010/main" val="25912942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a:t>MLA is placed in the intermediate plane between tube lens and camera sensor.</a:t>
            </a:r>
          </a:p>
          <a:p>
            <a:pPr marL="228600" indent="-228600">
              <a:buAutoNum type="arabicPeriod"/>
            </a:pPr>
            <a:r>
              <a:rPr lang="en-US" baseline="0" dirty="0"/>
              <a:t>Each </a:t>
            </a:r>
            <a:r>
              <a:rPr lang="en-US" baseline="0" dirty="0" err="1"/>
              <a:t>lenslet</a:t>
            </a:r>
            <a:r>
              <a:rPr lang="en-US" baseline="0" dirty="0"/>
              <a:t> can be regarded as pin hole camera model.</a:t>
            </a:r>
          </a:p>
          <a:p>
            <a:pPr marL="228600" indent="-228600">
              <a:buAutoNum type="arabicPeriod"/>
            </a:pPr>
            <a:r>
              <a:rPr lang="en-US" baseline="0" dirty="0"/>
              <a:t>Red lines indicates rays from in focused particle, green lines show rays from out of focused particle.</a:t>
            </a: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8</a:t>
            </a:fld>
            <a:endParaRPr lang="en-US"/>
          </a:p>
        </p:txBody>
      </p:sp>
    </p:spTree>
    <p:extLst>
      <p:ext uri="{BB962C8B-B14F-4D97-AF65-F5344CB8AC3E}">
        <p14:creationId xmlns:p14="http://schemas.microsoft.com/office/powerpoint/2010/main" val="1968054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9</a:t>
            </a:fld>
            <a:endParaRPr lang="en-US"/>
          </a:p>
        </p:txBody>
      </p:sp>
    </p:spTree>
    <p:extLst>
      <p:ext uri="{BB962C8B-B14F-4D97-AF65-F5344CB8AC3E}">
        <p14:creationId xmlns:p14="http://schemas.microsoft.com/office/powerpoint/2010/main" val="1240954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10</a:t>
            </a:fld>
            <a:endParaRPr lang="en-US"/>
          </a:p>
        </p:txBody>
      </p:sp>
    </p:spTree>
    <p:extLst>
      <p:ext uri="{BB962C8B-B14F-4D97-AF65-F5344CB8AC3E}">
        <p14:creationId xmlns:p14="http://schemas.microsoft.com/office/powerpoint/2010/main" val="20723053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11</a:t>
            </a:fld>
            <a:endParaRPr lang="en-US"/>
          </a:p>
        </p:txBody>
      </p:sp>
    </p:spTree>
    <p:extLst>
      <p:ext uri="{BB962C8B-B14F-4D97-AF65-F5344CB8AC3E}">
        <p14:creationId xmlns:p14="http://schemas.microsoft.com/office/powerpoint/2010/main" val="1273384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D6BB7D12-6744-40E2-B378-A3D2552D7604}" type="slidenum">
              <a:rPr lang="en-US" smtClean="0"/>
              <a:t>12</a:t>
            </a:fld>
            <a:endParaRPr lang="en-US"/>
          </a:p>
        </p:txBody>
      </p:sp>
    </p:spTree>
    <p:extLst>
      <p:ext uri="{BB962C8B-B14F-4D97-AF65-F5344CB8AC3E}">
        <p14:creationId xmlns:p14="http://schemas.microsoft.com/office/powerpoint/2010/main" val="1122420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511E236-27B7-44B3-A6CC-3B03DAA8EA94}"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7258478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1E236-27B7-44B3-A6CC-3B03DAA8EA94}"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846701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1E236-27B7-44B3-A6CC-3B03DAA8EA94}"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77693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11E236-27B7-44B3-A6CC-3B03DAA8EA94}"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3624231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11E236-27B7-44B3-A6CC-3B03DAA8EA94}" type="datetimeFigureOut">
              <a:rPr lang="en-US" smtClean="0"/>
              <a:t>5/9/2023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672339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11E236-27B7-44B3-A6CC-3B03DAA8EA94}"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6878499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11E236-27B7-44B3-A6CC-3B03DAA8EA94}" type="datetimeFigureOut">
              <a:rPr lang="en-US" smtClean="0"/>
              <a:t>5/9/2023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41224477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11E236-27B7-44B3-A6CC-3B03DAA8EA94}" type="datetimeFigureOut">
              <a:rPr lang="en-US" smtClean="0"/>
              <a:t>5/9/2023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4646354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11E236-27B7-44B3-A6CC-3B03DAA8EA94}" type="datetimeFigureOut">
              <a:rPr lang="en-US" smtClean="0"/>
              <a:t>5/9/2023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290785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11E236-27B7-44B3-A6CC-3B03DAA8EA94}"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15699461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11E236-27B7-44B3-A6CC-3B03DAA8EA94}" type="datetimeFigureOut">
              <a:rPr lang="en-US" smtClean="0"/>
              <a:t>5/9/2023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5C80E7A-A97B-43A2-B206-C59260DA1675}" type="slidenum">
              <a:rPr lang="en-US" smtClean="0"/>
              <a:t>‹#›</a:t>
            </a:fld>
            <a:endParaRPr lang="en-US"/>
          </a:p>
        </p:txBody>
      </p:sp>
    </p:spTree>
    <p:extLst>
      <p:ext uri="{BB962C8B-B14F-4D97-AF65-F5344CB8AC3E}">
        <p14:creationId xmlns:p14="http://schemas.microsoft.com/office/powerpoint/2010/main" val="2927827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11E236-27B7-44B3-A6CC-3B03DAA8EA94}" type="datetimeFigureOut">
              <a:rPr lang="en-US" smtClean="0"/>
              <a:t>5/9/2023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80E7A-A97B-43A2-B206-C59260DA1675}" type="slidenum">
              <a:rPr lang="en-US" smtClean="0"/>
              <a:t>‹#›</a:t>
            </a:fld>
            <a:endParaRPr lang="en-US"/>
          </a:p>
        </p:txBody>
      </p:sp>
    </p:spTree>
    <p:extLst>
      <p:ext uri="{BB962C8B-B14F-4D97-AF65-F5344CB8AC3E}">
        <p14:creationId xmlns:p14="http://schemas.microsoft.com/office/powerpoint/2010/main" val="2426223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28.tmp"/><Relationship Id="rId4" Type="http://schemas.openxmlformats.org/officeDocument/2006/relationships/image" Target="../media/image27.tmp"/></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tmp"/><Relationship Id="rId4" Type="http://schemas.openxmlformats.org/officeDocument/2006/relationships/image" Target="../media/image29.tmp"/></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0.tmp"/></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2.tmp"/><Relationship Id="rId4" Type="http://schemas.openxmlformats.org/officeDocument/2006/relationships/image" Target="../media/image31.tmp"/></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33.gi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4.tmp"/></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6.gif"/><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8.tmp"/></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tmp"/><Relationship Id="rId4" Type="http://schemas.openxmlformats.org/officeDocument/2006/relationships/image" Target="../media/image2.png"/><Relationship Id="rId9"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9.gif"/></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0.gi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42.gif"/><Relationship Id="rId4" Type="http://schemas.openxmlformats.org/officeDocument/2006/relationships/image" Target="../media/image41.gi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gif"/></Relationships>
</file>

<file path=ppt/slides/_rels/slide5.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gif"/><Relationship Id="rId4" Type="http://schemas.openxmlformats.org/officeDocument/2006/relationships/image" Target="../media/image15.gif"/></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gi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19480" y="2283961"/>
            <a:ext cx="9118565" cy="1145039"/>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nSpc>
                <a:spcPct val="90000"/>
              </a:lnSpc>
            </a:pPr>
            <a:r>
              <a:rPr lang="en-US" sz="3200" b="1" dirty="0">
                <a:solidFill>
                  <a:schemeClr val="accent6">
                    <a:lumMod val="75000"/>
                  </a:schemeClr>
                </a:solidFill>
              </a:rPr>
              <a:t>User friendly cross-platform </a:t>
            </a:r>
          </a:p>
          <a:p>
            <a:pPr>
              <a:lnSpc>
                <a:spcPct val="90000"/>
              </a:lnSpc>
            </a:pPr>
            <a:r>
              <a:rPr lang="en-US" sz="3200" b="1" dirty="0">
                <a:solidFill>
                  <a:schemeClr val="accent6">
                    <a:lumMod val="75000"/>
                  </a:schemeClr>
                </a:solidFill>
              </a:rPr>
              <a:t>3D particle tracking velocimetry</a:t>
            </a:r>
          </a:p>
        </p:txBody>
      </p:sp>
      <p:sp>
        <p:nvSpPr>
          <p:cNvPr id="25" name="Rectangle 24"/>
          <p:cNvSpPr/>
          <p:nvPr/>
        </p:nvSpPr>
        <p:spPr>
          <a:xfrm>
            <a:off x="0" y="5501022"/>
            <a:ext cx="9144000" cy="640175"/>
          </a:xfrm>
          <a:prstGeom prst="rect">
            <a:avLst/>
          </a:prstGeom>
          <a:noFill/>
          <a:effectLst/>
        </p:spPr>
        <p:txBody>
          <a:bodyPr wrap="square">
            <a:spAutoFit/>
          </a:bodyPr>
          <a:lstStyle/>
          <a:p>
            <a:pPr marL="342900" indent="-342900" algn="ctr" latinLnBrk="1">
              <a:lnSpc>
                <a:spcPct val="80000"/>
              </a:lnSpc>
              <a:spcBef>
                <a:spcPct val="20000"/>
              </a:spcBef>
              <a:defRPr/>
            </a:pPr>
            <a:r>
              <a:rPr lang="en-US" sz="1600" b="1" dirty="0">
                <a:solidFill>
                  <a:schemeClr val="tx2"/>
                </a:solidFill>
                <a:latin typeface="Tahoma" pitchFamily="34" charset="0"/>
                <a:ea typeface="Tahoma" pitchFamily="34" charset="0"/>
                <a:cs typeface="Tahoma" pitchFamily="34" charset="0"/>
              </a:rPr>
              <a:t>Department of Mechanical Science and Engineering</a:t>
            </a:r>
          </a:p>
          <a:p>
            <a:pPr marL="342900" indent="-342900" algn="ctr" latinLnBrk="1">
              <a:lnSpc>
                <a:spcPct val="80000"/>
              </a:lnSpc>
              <a:spcBef>
                <a:spcPct val="20000"/>
              </a:spcBef>
              <a:defRPr/>
            </a:pPr>
            <a:r>
              <a:rPr lang="en-US" sz="2200" b="1" dirty="0">
                <a:solidFill>
                  <a:schemeClr val="tx2"/>
                </a:solidFill>
                <a:latin typeface="Tahoma" pitchFamily="34" charset="0"/>
                <a:ea typeface="Tahoma" pitchFamily="34" charset="0"/>
                <a:cs typeface="Tahoma" pitchFamily="34" charset="0"/>
              </a:rPr>
              <a:t>University of Illinois at Urbana-Champaign</a:t>
            </a:r>
          </a:p>
        </p:txBody>
      </p:sp>
      <p:sp>
        <p:nvSpPr>
          <p:cNvPr id="26" name="Rectangle 2"/>
          <p:cNvSpPr txBox="1">
            <a:spLocks noChangeArrowheads="1"/>
          </p:cNvSpPr>
          <p:nvPr/>
        </p:nvSpPr>
        <p:spPr>
          <a:xfrm>
            <a:off x="0" y="5171547"/>
            <a:ext cx="9144000" cy="457200"/>
          </a:xfrm>
          <a:prstGeom prst="rect">
            <a:avLst/>
          </a:prstGeom>
          <a:effectLst/>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b="1" dirty="0">
                <a:solidFill>
                  <a:schemeClr val="tx2"/>
                </a:solidFill>
              </a:rPr>
              <a:t>Renewable Energy &amp; Turbulent Environment Group</a:t>
            </a:r>
          </a:p>
        </p:txBody>
      </p:sp>
      <p:grpSp>
        <p:nvGrpSpPr>
          <p:cNvPr id="2" name="Group 1">
            <a:extLst>
              <a:ext uri="{FF2B5EF4-FFF2-40B4-BE49-F238E27FC236}">
                <a16:creationId xmlns:a16="http://schemas.microsoft.com/office/drawing/2014/main" id="{13FC30CB-534C-A361-E087-37AAAFC427EB}"/>
              </a:ext>
            </a:extLst>
          </p:cNvPr>
          <p:cNvGrpSpPr/>
          <p:nvPr/>
        </p:nvGrpSpPr>
        <p:grpSpPr>
          <a:xfrm>
            <a:off x="0" y="6043985"/>
            <a:ext cx="9155410" cy="814015"/>
            <a:chOff x="-11410" y="6045362"/>
            <a:chExt cx="9155410" cy="814015"/>
          </a:xfrm>
        </p:grpSpPr>
        <p:sp>
          <p:nvSpPr>
            <p:cNvPr id="3" name="Rectangle 2">
              <a:extLst>
                <a:ext uri="{FF2B5EF4-FFF2-40B4-BE49-F238E27FC236}">
                  <a16:creationId xmlns:a16="http://schemas.microsoft.com/office/drawing/2014/main" id="{EE8A837B-5803-5EEA-1E2B-D537475E4443}"/>
                </a:ext>
              </a:extLst>
            </p:cNvPr>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4" name="Group 3">
              <a:extLst>
                <a:ext uri="{FF2B5EF4-FFF2-40B4-BE49-F238E27FC236}">
                  <a16:creationId xmlns:a16="http://schemas.microsoft.com/office/drawing/2014/main" id="{BFD9AE26-6D97-7F60-0835-8C637E6B9969}"/>
                </a:ext>
              </a:extLst>
            </p:cNvPr>
            <p:cNvGrpSpPr>
              <a:grpSpLocks noChangeAspect="1"/>
            </p:cNvGrpSpPr>
            <p:nvPr/>
          </p:nvGrpSpPr>
          <p:grpSpPr>
            <a:xfrm>
              <a:off x="76200" y="6045362"/>
              <a:ext cx="457200" cy="568134"/>
              <a:chOff x="-1071843" y="4495800"/>
              <a:chExt cx="662268" cy="822960"/>
            </a:xfrm>
          </p:grpSpPr>
          <p:pic>
            <p:nvPicPr>
              <p:cNvPr id="8" name="Picture 7">
                <a:extLst>
                  <a:ext uri="{FF2B5EF4-FFF2-40B4-BE49-F238E27FC236}">
                    <a16:creationId xmlns:a16="http://schemas.microsoft.com/office/drawing/2014/main" id="{A521B006-5A7A-836E-845D-675C260819E7}"/>
                  </a:ext>
                </a:extLst>
              </p:cNvPr>
              <p:cNvPicPr>
                <a:picLocks noChangeAspect="1"/>
              </p:cNvPicPr>
              <p:nvPr/>
            </p:nvPicPr>
            <p:blipFill>
              <a:blip r:embed="rId3"/>
              <a:stretch>
                <a:fillRect/>
              </a:stretch>
            </p:blipFill>
            <p:spPr>
              <a:xfrm>
                <a:off x="-1066800" y="4495800"/>
                <a:ext cx="657225" cy="822960"/>
              </a:xfrm>
              <a:prstGeom prst="rect">
                <a:avLst/>
              </a:prstGeom>
            </p:spPr>
          </p:pic>
          <p:sp>
            <p:nvSpPr>
              <p:cNvPr id="9" name="Rectangle 8">
                <a:extLst>
                  <a:ext uri="{FF2B5EF4-FFF2-40B4-BE49-F238E27FC236}">
                    <a16:creationId xmlns:a16="http://schemas.microsoft.com/office/drawing/2014/main" id="{624D2C2F-2166-848D-4909-197CDD5F7073}"/>
                  </a:ext>
                </a:extLst>
              </p:cNvPr>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D198CB-C658-0BF3-A8A4-27A719B059E3}"/>
                  </a:ext>
                </a:extLst>
              </p:cNvPr>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5">
              <a:extLst>
                <a:ext uri="{FF2B5EF4-FFF2-40B4-BE49-F238E27FC236}">
                  <a16:creationId xmlns:a16="http://schemas.microsoft.com/office/drawing/2014/main" id="{D8D1C9C5-C4E0-D609-1CC1-2DC11A60CD8A}"/>
                </a:ext>
              </a:extLst>
            </p:cNvPr>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7" name="Straight Connector 6">
              <a:extLst>
                <a:ext uri="{FF2B5EF4-FFF2-40B4-BE49-F238E27FC236}">
                  <a16:creationId xmlns:a16="http://schemas.microsoft.com/office/drawing/2014/main" id="{AF40298C-2F7D-1E0D-D7CC-3323220E66DE}"/>
                </a:ext>
              </a:extLst>
            </p:cNvPr>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21582565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Modified </a:t>
            </a:r>
            <a:r>
              <a:rPr lang="en-US" b="1" dirty="0" err="1"/>
              <a:t>epipolar</a:t>
            </a:r>
            <a:r>
              <a:rPr lang="en-US" b="1" dirty="0"/>
              <a:t> searching mixed with</a:t>
            </a:r>
            <a:r>
              <a:rPr lang="en-US" altLang="zh-CN" b="1" dirty="0"/>
              <a:t> </a:t>
            </a:r>
            <a:r>
              <a:rPr lang="en-US" altLang="zh-CN" b="1" dirty="0" err="1"/>
              <a:t>homography</a:t>
            </a:r>
            <a:r>
              <a:rPr lang="en-US" altLang="zh-CN" b="1" dirty="0"/>
              <a:t> finder</a:t>
            </a:r>
            <a:endParaRPr lang="en-US" b="1" dirty="0"/>
          </a:p>
          <a:p>
            <a:pPr lvl="0">
              <a:defRPr/>
            </a:pPr>
            <a:endParaRPr lang="en-US" sz="3300" b="1" dirty="0"/>
          </a:p>
        </p:txBody>
      </p:sp>
      <p:sp>
        <p:nvSpPr>
          <p:cNvPr id="2" name="TextBox 1">
            <a:extLst>
              <a:ext uri="{FF2B5EF4-FFF2-40B4-BE49-F238E27FC236}">
                <a16:creationId xmlns:a16="http://schemas.microsoft.com/office/drawing/2014/main" id="{AE86B018-F30E-B7B4-F759-B306AE5DC38A}"/>
              </a:ext>
            </a:extLst>
          </p:cNvPr>
          <p:cNvSpPr txBox="1"/>
          <p:nvPr/>
        </p:nvSpPr>
        <p:spPr>
          <a:xfrm>
            <a:off x="990600" y="2057400"/>
            <a:ext cx="8001000" cy="2585323"/>
          </a:xfrm>
          <a:prstGeom prst="rect">
            <a:avLst/>
          </a:prstGeom>
          <a:noFill/>
        </p:spPr>
        <p:txBody>
          <a:bodyPr wrap="square" rtlCol="0">
            <a:spAutoFit/>
          </a:bodyPr>
          <a:lstStyle/>
          <a:p>
            <a:pPr marL="342900" indent="-342900">
              <a:buAutoNum type="arabicPeriod"/>
            </a:pPr>
            <a:r>
              <a:rPr lang="en-US" dirty="0">
                <a:latin typeface="+mj-lt"/>
                <a:cs typeface="Times New Roman" panose="02020603050405020304" pitchFamily="18" charset="0"/>
              </a:rPr>
              <a:t>Regard the particle in 3D position as a rigid body.</a:t>
            </a:r>
          </a:p>
          <a:p>
            <a:pPr marL="342900" indent="-342900">
              <a:buAutoNum type="arabicPeriod"/>
            </a:pPr>
            <a:r>
              <a:rPr lang="en-US" dirty="0">
                <a:latin typeface="+mj-lt"/>
                <a:cs typeface="Times New Roman" panose="02020603050405020304" pitchFamily="18" charset="0"/>
              </a:rPr>
              <a:t>Since delay the rigid body size and shape is slightly changed and modified.</a:t>
            </a:r>
          </a:p>
          <a:p>
            <a:pPr marL="342900" indent="-342900">
              <a:buAutoNum type="arabicPeriod"/>
            </a:pPr>
            <a:r>
              <a:rPr lang="en-US" dirty="0">
                <a:solidFill>
                  <a:srgbClr val="202122"/>
                </a:solidFill>
                <a:latin typeface="+mj-lt"/>
                <a:cs typeface="Times New Roman" panose="02020603050405020304" pitchFamily="18" charset="0"/>
              </a:rPr>
              <a:t>Iterative Closest Point algorithm used to fine tune the coordinates to match 2d particle projection.</a:t>
            </a:r>
          </a:p>
          <a:p>
            <a:pPr marL="342900" indent="-342900">
              <a:buAutoNum type="arabicPeriod"/>
            </a:pPr>
            <a:r>
              <a:rPr lang="en-US" dirty="0">
                <a:solidFill>
                  <a:srgbClr val="202122"/>
                </a:solidFill>
                <a:latin typeface="+mj-lt"/>
                <a:cs typeface="Times New Roman" panose="02020603050405020304" pitchFamily="18" charset="0"/>
              </a:rPr>
              <a:t>Calculate </a:t>
            </a:r>
            <a:r>
              <a:rPr lang="en-US" dirty="0" err="1">
                <a:solidFill>
                  <a:srgbClr val="202122"/>
                </a:solidFill>
                <a:latin typeface="+mj-lt"/>
                <a:cs typeface="Times New Roman" panose="02020603050405020304" pitchFamily="18" charset="0"/>
              </a:rPr>
              <a:t>homography</a:t>
            </a:r>
            <a:r>
              <a:rPr lang="en-US" dirty="0">
                <a:solidFill>
                  <a:srgbClr val="202122"/>
                </a:solidFill>
                <a:latin typeface="+mj-lt"/>
                <a:cs typeface="Times New Roman" panose="02020603050405020304" pitchFamily="18" charset="0"/>
              </a:rPr>
              <a:t> mapping matrix between each pair of camera.</a:t>
            </a:r>
          </a:p>
          <a:p>
            <a:pPr marL="342900" indent="-342900">
              <a:buAutoNum type="arabicPeriod"/>
            </a:pPr>
            <a:r>
              <a:rPr lang="en-US" dirty="0">
                <a:solidFill>
                  <a:srgbClr val="202122"/>
                </a:solidFill>
                <a:latin typeface="+mj-lt"/>
                <a:cs typeface="Times New Roman" panose="02020603050405020304" pitchFamily="18" charset="0"/>
              </a:rPr>
              <a:t>Run coarse mapping with </a:t>
            </a:r>
            <a:r>
              <a:rPr lang="en-US" dirty="0" err="1">
                <a:solidFill>
                  <a:srgbClr val="202122"/>
                </a:solidFill>
                <a:latin typeface="+mj-lt"/>
                <a:cs typeface="Times New Roman" panose="02020603050405020304" pitchFamily="18" charset="0"/>
              </a:rPr>
              <a:t>ransac</a:t>
            </a:r>
            <a:r>
              <a:rPr lang="en-US" dirty="0">
                <a:solidFill>
                  <a:srgbClr val="202122"/>
                </a:solidFill>
                <a:latin typeface="+mj-lt"/>
                <a:cs typeface="Times New Roman" panose="02020603050405020304" pitchFamily="18" charset="0"/>
              </a:rPr>
              <a:t> filter.</a:t>
            </a:r>
          </a:p>
          <a:p>
            <a:pPr marL="342900" indent="-342900">
              <a:buAutoNum type="arabicPeriod"/>
            </a:pPr>
            <a:r>
              <a:rPr lang="en-US" dirty="0">
                <a:solidFill>
                  <a:srgbClr val="202122"/>
                </a:solidFill>
                <a:latin typeface="+mj-lt"/>
                <a:cs typeface="Times New Roman" panose="02020603050405020304" pitchFamily="18" charset="0"/>
              </a:rPr>
              <a:t>Run dense mapping based on </a:t>
            </a:r>
            <a:r>
              <a:rPr lang="en-US" dirty="0" err="1">
                <a:solidFill>
                  <a:srgbClr val="202122"/>
                </a:solidFill>
                <a:latin typeface="+mj-lt"/>
                <a:cs typeface="Times New Roman" panose="02020603050405020304" pitchFamily="18" charset="0"/>
              </a:rPr>
              <a:t>homography</a:t>
            </a:r>
            <a:r>
              <a:rPr lang="en-US" dirty="0">
                <a:solidFill>
                  <a:srgbClr val="202122"/>
                </a:solidFill>
                <a:latin typeface="+mj-lt"/>
                <a:cs typeface="Times New Roman" panose="02020603050405020304" pitchFamily="18" charset="0"/>
              </a:rPr>
              <a:t> mapping matrixing.</a:t>
            </a:r>
          </a:p>
          <a:p>
            <a:pPr marL="342900" indent="-342900">
              <a:buAutoNum type="arabicPeriod"/>
            </a:pPr>
            <a:endParaRPr lang="en-US" dirty="0">
              <a:latin typeface="+mj-lt"/>
              <a:cs typeface="Times New Roman" panose="02020603050405020304" pitchFamily="18" charset="0"/>
            </a:endParaRPr>
          </a:p>
          <a:p>
            <a:endParaRPr lang="en-US" dirty="0">
              <a:latin typeface="+mj-lt"/>
              <a:cs typeface="Times New Roman" panose="02020603050405020304" pitchFamily="18" charset="0"/>
            </a:endParaRPr>
          </a:p>
        </p:txBody>
      </p:sp>
    </p:spTree>
    <p:extLst>
      <p:ext uri="{BB962C8B-B14F-4D97-AF65-F5344CB8AC3E}">
        <p14:creationId xmlns:p14="http://schemas.microsoft.com/office/powerpoint/2010/main" val="4157925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Overview</a:t>
            </a:r>
          </a:p>
          <a:p>
            <a:pPr lvl="0">
              <a:defRPr/>
            </a:pPr>
            <a:endParaRPr lang="en-US" sz="3300" b="1" dirty="0"/>
          </a:p>
        </p:txBody>
      </p:sp>
      <p:pic>
        <p:nvPicPr>
          <p:cNvPr id="7" name="Picture 6" descr="Graphical user interface, text, application&#10;&#10;Description automatically generated">
            <a:extLst>
              <a:ext uri="{FF2B5EF4-FFF2-40B4-BE49-F238E27FC236}">
                <a16:creationId xmlns:a16="http://schemas.microsoft.com/office/drawing/2014/main" id="{7EC1FBE0-FF60-1459-1E26-6F51834F01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10" y="1313617"/>
            <a:ext cx="9144000" cy="3229232"/>
          </a:xfrm>
          <a:prstGeom prst="rect">
            <a:avLst/>
          </a:prstGeom>
        </p:spPr>
      </p:pic>
      <p:sp>
        <p:nvSpPr>
          <p:cNvPr id="8" name="TextBox 7">
            <a:extLst>
              <a:ext uri="{FF2B5EF4-FFF2-40B4-BE49-F238E27FC236}">
                <a16:creationId xmlns:a16="http://schemas.microsoft.com/office/drawing/2014/main" id="{34AD4F6A-9BE1-3625-DB16-A5D390D1A1CD}"/>
              </a:ext>
            </a:extLst>
          </p:cNvPr>
          <p:cNvSpPr txBox="1"/>
          <p:nvPr/>
        </p:nvSpPr>
        <p:spPr>
          <a:xfrm>
            <a:off x="-4648" y="780311"/>
            <a:ext cx="196213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5 steps</a:t>
            </a:r>
          </a:p>
        </p:txBody>
      </p:sp>
      <p:sp>
        <p:nvSpPr>
          <p:cNvPr id="9" name="TextBox 8">
            <a:extLst>
              <a:ext uri="{FF2B5EF4-FFF2-40B4-BE49-F238E27FC236}">
                <a16:creationId xmlns:a16="http://schemas.microsoft.com/office/drawing/2014/main" id="{DD57F299-5635-5051-54B8-D53D402172F4}"/>
              </a:ext>
            </a:extLst>
          </p:cNvPr>
          <p:cNvSpPr txBox="1"/>
          <p:nvPr/>
        </p:nvSpPr>
        <p:spPr>
          <a:xfrm>
            <a:off x="-11410" y="4579829"/>
            <a:ext cx="7402810"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Step1: simple import wrapped program</a:t>
            </a:r>
          </a:p>
        </p:txBody>
      </p:sp>
      <p:pic>
        <p:nvPicPr>
          <p:cNvPr id="10" name="Picture 9">
            <a:extLst>
              <a:ext uri="{FF2B5EF4-FFF2-40B4-BE49-F238E27FC236}">
                <a16:creationId xmlns:a16="http://schemas.microsoft.com/office/drawing/2014/main" id="{A10DECA5-377A-3AF8-1758-AC485E38C0A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88" y="5327124"/>
            <a:ext cx="3562847" cy="314369"/>
          </a:xfrm>
          <a:prstGeom prst="rect">
            <a:avLst/>
          </a:prstGeom>
        </p:spPr>
      </p:pic>
    </p:spTree>
    <p:extLst>
      <p:ext uri="{BB962C8B-B14F-4D97-AF65-F5344CB8AC3E}">
        <p14:creationId xmlns:p14="http://schemas.microsoft.com/office/powerpoint/2010/main" val="1468215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2</a:t>
            </a:r>
          </a:p>
          <a:p>
            <a:pPr lvl="0">
              <a:defRPr/>
            </a:pPr>
            <a:endParaRPr lang="en-US" sz="3300" b="1" dirty="0"/>
          </a:p>
        </p:txBody>
      </p:sp>
      <p:pic>
        <p:nvPicPr>
          <p:cNvPr id="6" name="Picture 5">
            <a:extLst>
              <a:ext uri="{FF2B5EF4-FFF2-40B4-BE49-F238E27FC236}">
                <a16:creationId xmlns:a16="http://schemas.microsoft.com/office/drawing/2014/main" id="{FB63E101-89DE-15E2-9554-973CD3F1A7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11" y="1864705"/>
            <a:ext cx="2657846" cy="400106"/>
          </a:xfrm>
          <a:prstGeom prst="rect">
            <a:avLst/>
          </a:prstGeom>
        </p:spPr>
      </p:pic>
      <p:sp>
        <p:nvSpPr>
          <p:cNvPr id="9" name="TextBox 8">
            <a:extLst>
              <a:ext uri="{FF2B5EF4-FFF2-40B4-BE49-F238E27FC236}">
                <a16:creationId xmlns:a16="http://schemas.microsoft.com/office/drawing/2014/main" id="{5A9A95B5-831D-78F6-2171-5E378051902D}"/>
              </a:ext>
            </a:extLst>
          </p:cNvPr>
          <p:cNvSpPr txBox="1"/>
          <p:nvPr/>
        </p:nvSpPr>
        <p:spPr>
          <a:xfrm>
            <a:off x="0" y="1099810"/>
            <a:ext cx="5872048" cy="523220"/>
          </a:xfrm>
          <a:prstGeom prst="rect">
            <a:avLst/>
          </a:prstGeom>
          <a:noFill/>
        </p:spPr>
        <p:txBody>
          <a:bodyPr wrap="square" rtlCol="0">
            <a:spAutoFit/>
          </a:bodyPr>
          <a:lstStyle/>
          <a:p>
            <a:pPr marL="285750" indent="-285750">
              <a:buFont typeface="Arial" panose="020B0604020202020204" pitchFamily="34" charset="0"/>
              <a:buChar char="•"/>
            </a:pPr>
            <a:r>
              <a:rPr lang="en-US" sz="2800" dirty="0"/>
              <a:t>Create calibration board &amp; print it </a:t>
            </a:r>
          </a:p>
        </p:txBody>
      </p:sp>
      <p:pic>
        <p:nvPicPr>
          <p:cNvPr id="10" name="Picture 9" descr="A picture containing text, scoreboard, clock, white&#10;&#10;Description automatically generated">
            <a:extLst>
              <a:ext uri="{FF2B5EF4-FFF2-40B4-BE49-F238E27FC236}">
                <a16:creationId xmlns:a16="http://schemas.microsoft.com/office/drawing/2014/main" id="{0A9D801E-FD4C-04CD-0C68-D1FFBBFC74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7052" y="2609217"/>
            <a:ext cx="4800600" cy="3292181"/>
          </a:xfrm>
          <a:prstGeom prst="rect">
            <a:avLst/>
          </a:prstGeom>
        </p:spPr>
      </p:pic>
    </p:spTree>
    <p:extLst>
      <p:ext uri="{BB962C8B-B14F-4D97-AF65-F5344CB8AC3E}">
        <p14:creationId xmlns:p14="http://schemas.microsoft.com/office/powerpoint/2010/main" val="1244117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3</a:t>
            </a:r>
          </a:p>
          <a:p>
            <a:pPr lvl="0">
              <a:defRPr/>
            </a:pPr>
            <a:endParaRPr lang="en-US" sz="3300" b="1" dirty="0"/>
          </a:p>
        </p:txBody>
      </p:sp>
      <p:sp>
        <p:nvSpPr>
          <p:cNvPr id="9" name="TextBox 8">
            <a:extLst>
              <a:ext uri="{FF2B5EF4-FFF2-40B4-BE49-F238E27FC236}">
                <a16:creationId xmlns:a16="http://schemas.microsoft.com/office/drawing/2014/main" id="{5A9A95B5-831D-78F6-2171-5E378051902D}"/>
              </a:ext>
            </a:extLst>
          </p:cNvPr>
          <p:cNvSpPr txBox="1"/>
          <p:nvPr/>
        </p:nvSpPr>
        <p:spPr>
          <a:xfrm>
            <a:off x="17929" y="860227"/>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Calibration each lens parameter: focal length, distortion and so on.</a:t>
            </a:r>
          </a:p>
          <a:p>
            <a:pPr marL="285750" indent="-285750">
              <a:buFont typeface="Arial" panose="020B0604020202020204" pitchFamily="34" charset="0"/>
              <a:buChar char="•"/>
            </a:pPr>
            <a:r>
              <a:rPr lang="en-US" sz="2000" dirty="0"/>
              <a:t>Folder selection UI for easy calibration folder selection.</a:t>
            </a:r>
          </a:p>
        </p:txBody>
      </p:sp>
      <p:pic>
        <p:nvPicPr>
          <p:cNvPr id="7" name="Picture 6" descr="Graphical user interface, text, application, email&#10;&#10;Description automatically generated">
            <a:extLst>
              <a:ext uri="{FF2B5EF4-FFF2-40B4-BE49-F238E27FC236}">
                <a16:creationId xmlns:a16="http://schemas.microsoft.com/office/drawing/2014/main" id="{2467609C-FC65-AD43-E653-8C39C1551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840393"/>
            <a:ext cx="6182588" cy="3905795"/>
          </a:xfrm>
          <a:prstGeom prst="rect">
            <a:avLst/>
          </a:prstGeom>
        </p:spPr>
      </p:pic>
    </p:spTree>
    <p:extLst>
      <p:ext uri="{BB962C8B-B14F-4D97-AF65-F5344CB8AC3E}">
        <p14:creationId xmlns:p14="http://schemas.microsoft.com/office/powerpoint/2010/main" val="28157378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3</a:t>
            </a:r>
          </a:p>
          <a:p>
            <a:pPr lvl="0">
              <a:defRPr/>
            </a:pPr>
            <a:endParaRPr lang="en-US" sz="3300" b="1" dirty="0"/>
          </a:p>
        </p:txBody>
      </p:sp>
      <p:sp>
        <p:nvSpPr>
          <p:cNvPr id="9" name="TextBox 8">
            <a:extLst>
              <a:ext uri="{FF2B5EF4-FFF2-40B4-BE49-F238E27FC236}">
                <a16:creationId xmlns:a16="http://schemas.microsoft.com/office/drawing/2014/main" id="{5A9A95B5-831D-78F6-2171-5E378051902D}"/>
              </a:ext>
            </a:extLst>
          </p:cNvPr>
          <p:cNvSpPr txBox="1"/>
          <p:nvPr/>
        </p:nvSpPr>
        <p:spPr>
          <a:xfrm>
            <a:off x="17929" y="860227"/>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3 lines code easy lens calibration.</a:t>
            </a:r>
          </a:p>
          <a:p>
            <a:pPr marL="285750" indent="-285750">
              <a:buFont typeface="Arial" panose="020B0604020202020204" pitchFamily="34" charset="0"/>
              <a:buChar char="•"/>
            </a:pPr>
            <a:r>
              <a:rPr lang="en-US" sz="2000" dirty="0"/>
              <a:t>Calibration result automatic backup for repeated use.</a:t>
            </a:r>
          </a:p>
        </p:txBody>
      </p:sp>
      <p:pic>
        <p:nvPicPr>
          <p:cNvPr id="4" name="Picture 3" descr="Graphical user interface, text, application, email&#10;&#10;Description automatically generated">
            <a:extLst>
              <a:ext uri="{FF2B5EF4-FFF2-40B4-BE49-F238E27FC236}">
                <a16:creationId xmlns:a16="http://schemas.microsoft.com/office/drawing/2014/main" id="{1D753A30-34EB-BC29-F904-C44E1C59EA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06" y="1707491"/>
            <a:ext cx="9144000" cy="3875989"/>
          </a:xfrm>
          <a:prstGeom prst="rect">
            <a:avLst/>
          </a:prstGeom>
        </p:spPr>
      </p:pic>
      <p:pic>
        <p:nvPicPr>
          <p:cNvPr id="6" name="Picture 5" descr="Text&#10;&#10;Description automatically generated">
            <a:extLst>
              <a:ext uri="{FF2B5EF4-FFF2-40B4-BE49-F238E27FC236}">
                <a16:creationId xmlns:a16="http://schemas.microsoft.com/office/drawing/2014/main" id="{5AD77211-2C80-5729-287C-3E6618747C7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76800" y="3748564"/>
            <a:ext cx="4040501" cy="2537513"/>
          </a:xfrm>
          <a:prstGeom prst="rect">
            <a:avLst/>
          </a:prstGeom>
        </p:spPr>
      </p:pic>
      <p:sp>
        <p:nvSpPr>
          <p:cNvPr id="11" name="Arrow: Bent-Up 10">
            <a:extLst>
              <a:ext uri="{FF2B5EF4-FFF2-40B4-BE49-F238E27FC236}">
                <a16:creationId xmlns:a16="http://schemas.microsoft.com/office/drawing/2014/main" id="{44A9DD5F-B0A6-C550-B78C-E8855AC0B234}"/>
              </a:ext>
            </a:extLst>
          </p:cNvPr>
          <p:cNvSpPr/>
          <p:nvPr/>
        </p:nvSpPr>
        <p:spPr>
          <a:xfrm rot="5400000">
            <a:off x="4072026" y="5405778"/>
            <a:ext cx="762000" cy="73997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74044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4</a:t>
            </a:r>
          </a:p>
          <a:p>
            <a:pPr lvl="0">
              <a:defRPr/>
            </a:pPr>
            <a:endParaRPr lang="en-US" sz="3300" b="1" dirty="0"/>
          </a:p>
        </p:txBody>
      </p:sp>
      <p:sp>
        <p:nvSpPr>
          <p:cNvPr id="2" name="TextBox 1">
            <a:extLst>
              <a:ext uri="{FF2B5EF4-FFF2-40B4-BE49-F238E27FC236}">
                <a16:creationId xmlns:a16="http://schemas.microsoft.com/office/drawing/2014/main" id="{3F25177E-70B2-11E1-950B-55C1A577C6C0}"/>
              </a:ext>
            </a:extLst>
          </p:cNvPr>
          <p:cNvSpPr txBox="1"/>
          <p:nvPr/>
        </p:nvSpPr>
        <p:spPr>
          <a:xfrm>
            <a:off x="87117" y="832479"/>
            <a:ext cx="901352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5 lines code for fast multi camera calibration.</a:t>
            </a:r>
          </a:p>
          <a:p>
            <a:pPr marL="285750" indent="-285750">
              <a:buFont typeface="Arial" panose="020B0604020202020204" pitchFamily="34" charset="0"/>
              <a:buChar char="•"/>
            </a:pPr>
            <a:r>
              <a:rPr lang="en-US" sz="2000" dirty="0"/>
              <a:t>User interface to visualize the camera calibration result with calibration board detection.</a:t>
            </a:r>
          </a:p>
        </p:txBody>
      </p:sp>
      <p:pic>
        <p:nvPicPr>
          <p:cNvPr id="7" name="Picture 6" descr="Chart, radar chart&#10;&#10;Description automatically generated">
            <a:extLst>
              <a:ext uri="{FF2B5EF4-FFF2-40B4-BE49-F238E27FC236}">
                <a16:creationId xmlns:a16="http://schemas.microsoft.com/office/drawing/2014/main" id="{6CA09E5F-61EA-AEFD-8B31-23FBC2ACC5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19400" y="1839177"/>
            <a:ext cx="5812417" cy="4141698"/>
          </a:xfrm>
          <a:prstGeom prst="rect">
            <a:avLst/>
          </a:prstGeom>
        </p:spPr>
      </p:pic>
    </p:spTree>
    <p:extLst>
      <p:ext uri="{BB962C8B-B14F-4D97-AF65-F5344CB8AC3E}">
        <p14:creationId xmlns:p14="http://schemas.microsoft.com/office/powerpoint/2010/main" val="2981911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2" name="TextBox 1">
            <a:extLst>
              <a:ext uri="{FF2B5EF4-FFF2-40B4-BE49-F238E27FC236}">
                <a16:creationId xmlns:a16="http://schemas.microsoft.com/office/drawing/2014/main" id="{3F25177E-70B2-11E1-950B-55C1A577C6C0}"/>
              </a:ext>
            </a:extLst>
          </p:cNvPr>
          <p:cNvSpPr txBox="1"/>
          <p:nvPr/>
        </p:nvSpPr>
        <p:spPr>
          <a:xfrm>
            <a:off x="87117" y="832479"/>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Data folder selection UI.</a:t>
            </a:r>
          </a:p>
          <a:p>
            <a:endParaRPr lang="en-US" sz="2000" dirty="0"/>
          </a:p>
        </p:txBody>
      </p:sp>
      <p:pic>
        <p:nvPicPr>
          <p:cNvPr id="5" name="Picture 4" descr="Graphical user interface, text, application, email&#10;&#10;Description automatically generated">
            <a:extLst>
              <a:ext uri="{FF2B5EF4-FFF2-40B4-BE49-F238E27FC236}">
                <a16:creationId xmlns:a16="http://schemas.microsoft.com/office/drawing/2014/main" id="{046B3044-30F9-4FCE-D6A8-E2F95288A2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5164" y="1279551"/>
            <a:ext cx="6258798" cy="3943900"/>
          </a:xfrm>
          <a:prstGeom prst="rect">
            <a:avLst/>
          </a:prstGeom>
        </p:spPr>
      </p:pic>
    </p:spTree>
    <p:extLst>
      <p:ext uri="{BB962C8B-B14F-4D97-AF65-F5344CB8AC3E}">
        <p14:creationId xmlns:p14="http://schemas.microsoft.com/office/powerpoint/2010/main" val="984358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2" name="TextBox 1">
            <a:extLst>
              <a:ext uri="{FF2B5EF4-FFF2-40B4-BE49-F238E27FC236}">
                <a16:creationId xmlns:a16="http://schemas.microsoft.com/office/drawing/2014/main" id="{3F25177E-70B2-11E1-950B-55C1A577C6C0}"/>
              </a:ext>
            </a:extLst>
          </p:cNvPr>
          <p:cNvSpPr txBox="1"/>
          <p:nvPr/>
        </p:nvSpPr>
        <p:spPr>
          <a:xfrm>
            <a:off x="87117" y="832479"/>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Synchronization checker UI for name matching.</a:t>
            </a:r>
          </a:p>
          <a:p>
            <a:endParaRPr lang="en-US" sz="2000" dirty="0"/>
          </a:p>
        </p:txBody>
      </p:sp>
      <p:pic>
        <p:nvPicPr>
          <p:cNvPr id="6" name="Picture 5" descr="Table&#10;&#10;Description automatically generated">
            <a:extLst>
              <a:ext uri="{FF2B5EF4-FFF2-40B4-BE49-F238E27FC236}">
                <a16:creationId xmlns:a16="http://schemas.microsoft.com/office/drawing/2014/main" id="{4033590F-868D-9D26-A722-6DD870ED2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054" y="1286083"/>
            <a:ext cx="4591050" cy="1752600"/>
          </a:xfrm>
          <a:prstGeom prst="rect">
            <a:avLst/>
          </a:prstGeom>
        </p:spPr>
      </p:pic>
      <p:sp>
        <p:nvSpPr>
          <p:cNvPr id="7" name="TextBox 6">
            <a:extLst>
              <a:ext uri="{FF2B5EF4-FFF2-40B4-BE49-F238E27FC236}">
                <a16:creationId xmlns:a16="http://schemas.microsoft.com/office/drawing/2014/main" id="{BA90BFB3-4AAD-1EFE-B8A1-DB5EE768807E}"/>
              </a:ext>
            </a:extLst>
          </p:cNvPr>
          <p:cNvSpPr txBox="1"/>
          <p:nvPr/>
        </p:nvSpPr>
        <p:spPr>
          <a:xfrm>
            <a:off x="130472" y="3084977"/>
            <a:ext cx="901352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Synchronization checker UI for image index matching: automatic prune image sequences</a:t>
            </a:r>
          </a:p>
          <a:p>
            <a:endParaRPr lang="en-US" sz="2000" dirty="0"/>
          </a:p>
        </p:txBody>
      </p:sp>
      <p:pic>
        <p:nvPicPr>
          <p:cNvPr id="9" name="Picture 8" descr="Graphical user interface, text, application, email&#10;&#10;Description automatically generated">
            <a:extLst>
              <a:ext uri="{FF2B5EF4-FFF2-40B4-BE49-F238E27FC236}">
                <a16:creationId xmlns:a16="http://schemas.microsoft.com/office/drawing/2014/main" id="{C6F88837-39E5-A9C3-478E-EBA7545F76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0800" y="3429000"/>
            <a:ext cx="5257800" cy="2703555"/>
          </a:xfrm>
          <a:prstGeom prst="rect">
            <a:avLst/>
          </a:prstGeom>
        </p:spPr>
      </p:pic>
    </p:spTree>
    <p:extLst>
      <p:ext uri="{BB962C8B-B14F-4D97-AF65-F5344CB8AC3E}">
        <p14:creationId xmlns:p14="http://schemas.microsoft.com/office/powerpoint/2010/main" val="36157613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4" name="TextBox 3">
            <a:extLst>
              <a:ext uri="{FF2B5EF4-FFF2-40B4-BE49-F238E27FC236}">
                <a16:creationId xmlns:a16="http://schemas.microsoft.com/office/drawing/2014/main" id="{66F5DA2B-DD95-AE81-AD34-20EF793EE9BB}"/>
              </a:ext>
            </a:extLst>
          </p:cNvPr>
          <p:cNvSpPr txBox="1"/>
          <p:nvPr/>
        </p:nvSpPr>
        <p:spPr>
          <a:xfrm>
            <a:off x="87117" y="832479"/>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Preprocessing: background remove UI</a:t>
            </a:r>
          </a:p>
          <a:p>
            <a:endParaRPr lang="en-US" sz="2000" dirty="0"/>
          </a:p>
        </p:txBody>
      </p:sp>
      <p:pic>
        <p:nvPicPr>
          <p:cNvPr id="8" name="Picture 7" descr="Graphical user interface&#10;&#10;Description automatically generated">
            <a:extLst>
              <a:ext uri="{FF2B5EF4-FFF2-40B4-BE49-F238E27FC236}">
                <a16:creationId xmlns:a16="http://schemas.microsoft.com/office/drawing/2014/main" id="{33928C88-6EB2-69CB-DFC1-CCAE58BA5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81581"/>
            <a:ext cx="9144000" cy="4701834"/>
          </a:xfrm>
          <a:prstGeom prst="rect">
            <a:avLst/>
          </a:prstGeom>
        </p:spPr>
      </p:pic>
    </p:spTree>
    <p:extLst>
      <p:ext uri="{BB962C8B-B14F-4D97-AF65-F5344CB8AC3E}">
        <p14:creationId xmlns:p14="http://schemas.microsoft.com/office/powerpoint/2010/main" val="1012307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4" name="TextBox 3">
            <a:extLst>
              <a:ext uri="{FF2B5EF4-FFF2-40B4-BE49-F238E27FC236}">
                <a16:creationId xmlns:a16="http://schemas.microsoft.com/office/drawing/2014/main" id="{66F5DA2B-DD95-AE81-AD34-20EF793EE9BB}"/>
              </a:ext>
            </a:extLst>
          </p:cNvPr>
          <p:cNvSpPr txBox="1"/>
          <p:nvPr/>
        </p:nvSpPr>
        <p:spPr>
          <a:xfrm>
            <a:off x="107895" y="2039058"/>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Preprocessing: particle detector tuning UI for 3 type of objects with hyperlink.</a:t>
            </a:r>
          </a:p>
          <a:p>
            <a:endParaRPr lang="en-US" sz="2000" dirty="0"/>
          </a:p>
        </p:txBody>
      </p:sp>
      <p:pic>
        <p:nvPicPr>
          <p:cNvPr id="5" name="Picture 4" descr="A picture containing text&#10;&#10;Description automatically generated">
            <a:extLst>
              <a:ext uri="{FF2B5EF4-FFF2-40B4-BE49-F238E27FC236}">
                <a16:creationId xmlns:a16="http://schemas.microsoft.com/office/drawing/2014/main" id="{8CC061C1-8E01-D9C5-6DD6-3AF785450B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59" y="2948121"/>
            <a:ext cx="9144000" cy="1982465"/>
          </a:xfrm>
          <a:prstGeom prst="rect">
            <a:avLst/>
          </a:prstGeom>
        </p:spPr>
      </p:pic>
    </p:spTree>
    <p:extLst>
      <p:ext uri="{BB962C8B-B14F-4D97-AF65-F5344CB8AC3E}">
        <p14:creationId xmlns:p14="http://schemas.microsoft.com/office/powerpoint/2010/main" val="767756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947B9F1-1381-48B8-91BA-92D3E8CDCA1A}"/>
              </a:ext>
            </a:extLst>
          </p:cNvPr>
          <p:cNvSpPr txBox="1">
            <a:spLocks/>
          </p:cNvSpPr>
          <p:nvPr/>
        </p:nvSpPr>
        <p:spPr>
          <a:xfrm>
            <a:off x="54271" y="73562"/>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Experiments at </a:t>
            </a:r>
            <a:r>
              <a:rPr lang="en-US" b="1" dirty="0" err="1"/>
              <a:t>Mouline</a:t>
            </a:r>
            <a:r>
              <a:rPr lang="en-US" b="1" dirty="0"/>
              <a:t> </a:t>
            </a:r>
            <a:endParaRPr lang="en-US" sz="3300" b="1" dirty="0"/>
          </a:p>
        </p:txBody>
      </p:sp>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16" name="TextBox 15">
            <a:extLst>
              <a:ext uri="{FF2B5EF4-FFF2-40B4-BE49-F238E27FC236}">
                <a16:creationId xmlns:a16="http://schemas.microsoft.com/office/drawing/2014/main" id="{F56AAE13-75A8-7EB4-623D-669E367FB307}"/>
              </a:ext>
            </a:extLst>
          </p:cNvPr>
          <p:cNvSpPr txBox="1"/>
          <p:nvPr/>
        </p:nvSpPr>
        <p:spPr>
          <a:xfrm>
            <a:off x="2263977" y="1465099"/>
            <a:ext cx="184731" cy="2585323"/>
          </a:xfrm>
          <a:prstGeom prst="rect">
            <a:avLst/>
          </a:prstGeom>
          <a:noFill/>
        </p:spPr>
        <p:txBody>
          <a:bodyPr wrap="none" rtlCol="0">
            <a:spAutoFit/>
          </a:bodyPr>
          <a:lstStyle/>
          <a:p>
            <a:endParaRPr lang="en-US" b="1" dirty="0"/>
          </a:p>
          <a:p>
            <a:endParaRPr lang="en-US" b="1" dirty="0"/>
          </a:p>
          <a:p>
            <a:endParaRPr lang="en-US" b="1" dirty="0"/>
          </a:p>
          <a:p>
            <a:endParaRPr lang="en-US" b="1" dirty="0"/>
          </a:p>
          <a:p>
            <a:endParaRPr lang="en-US" dirty="0"/>
          </a:p>
          <a:p>
            <a:endParaRPr lang="en-US" dirty="0"/>
          </a:p>
          <a:p>
            <a:endParaRPr lang="en-US" dirty="0"/>
          </a:p>
          <a:p>
            <a:endParaRPr lang="en-US" dirty="0"/>
          </a:p>
          <a:p>
            <a:endParaRPr lang="en-US" dirty="0"/>
          </a:p>
        </p:txBody>
      </p:sp>
      <p:pic>
        <p:nvPicPr>
          <p:cNvPr id="22" name="Picture 21" descr="A picture containing text, black, microwave, oven&#10;&#10;Description automatically generated">
            <a:extLst>
              <a:ext uri="{FF2B5EF4-FFF2-40B4-BE49-F238E27FC236}">
                <a16:creationId xmlns:a16="http://schemas.microsoft.com/office/drawing/2014/main" id="{2E95CA40-435B-5788-3D80-249739855E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27762" y="3442400"/>
            <a:ext cx="2210110" cy="1291054"/>
          </a:xfrm>
          <a:prstGeom prst="rect">
            <a:avLst/>
          </a:prstGeom>
        </p:spPr>
      </p:pic>
      <p:pic>
        <p:nvPicPr>
          <p:cNvPr id="3" name="Picture 2" descr="A picture containing text, scoreboard, clock, white&#10;&#10;Description automatically generated">
            <a:extLst>
              <a:ext uri="{FF2B5EF4-FFF2-40B4-BE49-F238E27FC236}">
                <a16:creationId xmlns:a16="http://schemas.microsoft.com/office/drawing/2014/main" id="{D50AE290-7568-4E0A-C507-66CB37EE434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9572" y="5002504"/>
            <a:ext cx="1744610" cy="1196428"/>
          </a:xfrm>
          <a:prstGeom prst="rect">
            <a:avLst/>
          </a:prstGeom>
        </p:spPr>
      </p:pic>
      <p:pic>
        <p:nvPicPr>
          <p:cNvPr id="7" name="Picture 6">
            <a:extLst>
              <a:ext uri="{FF2B5EF4-FFF2-40B4-BE49-F238E27FC236}">
                <a16:creationId xmlns:a16="http://schemas.microsoft.com/office/drawing/2014/main" id="{F663F566-9E63-A1DE-74C0-C8829E70B46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4267" t="55101" r="41827" b="28526"/>
          <a:stretch/>
        </p:blipFill>
        <p:spPr>
          <a:xfrm rot="5400000">
            <a:off x="1908413" y="965586"/>
            <a:ext cx="851581" cy="751939"/>
          </a:xfrm>
          <a:prstGeom prst="rect">
            <a:avLst/>
          </a:prstGeom>
        </p:spPr>
      </p:pic>
      <p:pic>
        <p:nvPicPr>
          <p:cNvPr id="8" name="Picture 7">
            <a:extLst>
              <a:ext uri="{FF2B5EF4-FFF2-40B4-BE49-F238E27FC236}">
                <a16:creationId xmlns:a16="http://schemas.microsoft.com/office/drawing/2014/main" id="{119E3484-0FFC-93DC-E2B1-D8234D752269}"/>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2632" t="55973" r="34970" b="27694"/>
          <a:stretch/>
        </p:blipFill>
        <p:spPr>
          <a:xfrm rot="5400000">
            <a:off x="3788977" y="898879"/>
            <a:ext cx="851583" cy="841430"/>
          </a:xfrm>
          <a:prstGeom prst="rect">
            <a:avLst/>
          </a:prstGeom>
        </p:spPr>
      </p:pic>
      <p:pic>
        <p:nvPicPr>
          <p:cNvPr id="9" name="Picture 8">
            <a:extLst>
              <a:ext uri="{FF2B5EF4-FFF2-40B4-BE49-F238E27FC236}">
                <a16:creationId xmlns:a16="http://schemas.microsoft.com/office/drawing/2014/main" id="{F006A55F-0155-CB57-D294-C8750290B47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6806" t="67760" r="30954" b="16762"/>
          <a:stretch/>
        </p:blipFill>
        <p:spPr>
          <a:xfrm rot="5400000">
            <a:off x="5451396" y="882923"/>
            <a:ext cx="831668" cy="788742"/>
          </a:xfrm>
          <a:prstGeom prst="rect">
            <a:avLst/>
          </a:prstGeom>
        </p:spPr>
      </p:pic>
      <p:pic>
        <p:nvPicPr>
          <p:cNvPr id="10" name="Picture 9">
            <a:extLst>
              <a:ext uri="{FF2B5EF4-FFF2-40B4-BE49-F238E27FC236}">
                <a16:creationId xmlns:a16="http://schemas.microsoft.com/office/drawing/2014/main" id="{7F9296D7-790D-8529-B604-03FD30BF80E3}"/>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50339" t="45636" r="22849" b="7853"/>
          <a:stretch/>
        </p:blipFill>
        <p:spPr>
          <a:xfrm rot="5400000">
            <a:off x="7364175" y="721214"/>
            <a:ext cx="831669" cy="1082019"/>
          </a:xfrm>
          <a:prstGeom prst="rect">
            <a:avLst/>
          </a:prstGeom>
        </p:spPr>
      </p:pic>
      <p:sp>
        <p:nvSpPr>
          <p:cNvPr id="2" name="Rectangle 1"/>
          <p:cNvSpPr/>
          <p:nvPr/>
        </p:nvSpPr>
        <p:spPr>
          <a:xfrm>
            <a:off x="1551360" y="1769504"/>
            <a:ext cx="1565685" cy="369332"/>
          </a:xfrm>
          <a:prstGeom prst="rect">
            <a:avLst/>
          </a:prstGeom>
        </p:spPr>
        <p:txBody>
          <a:bodyPr wrap="none">
            <a:spAutoFit/>
          </a:bodyPr>
          <a:lstStyle/>
          <a:p>
            <a:r>
              <a:rPr lang="en-US" dirty="0"/>
              <a:t>Plastic spheres</a:t>
            </a:r>
          </a:p>
        </p:txBody>
      </p:sp>
      <p:sp>
        <p:nvSpPr>
          <p:cNvPr id="23" name="Rectangle 22"/>
          <p:cNvSpPr/>
          <p:nvPr/>
        </p:nvSpPr>
        <p:spPr>
          <a:xfrm>
            <a:off x="3944506" y="1769504"/>
            <a:ext cx="747320" cy="369332"/>
          </a:xfrm>
          <a:prstGeom prst="rect">
            <a:avLst/>
          </a:prstGeom>
        </p:spPr>
        <p:txBody>
          <a:bodyPr wrap="none">
            <a:spAutoFit/>
          </a:bodyPr>
          <a:lstStyle/>
          <a:p>
            <a:r>
              <a:rPr lang="en-US" dirty="0"/>
              <a:t>Beans</a:t>
            </a:r>
          </a:p>
        </p:txBody>
      </p:sp>
      <p:sp>
        <p:nvSpPr>
          <p:cNvPr id="32" name="Rectangle 31"/>
          <p:cNvSpPr/>
          <p:nvPr/>
        </p:nvSpPr>
        <p:spPr>
          <a:xfrm>
            <a:off x="5628822" y="1720274"/>
            <a:ext cx="696088" cy="369332"/>
          </a:xfrm>
          <a:prstGeom prst="rect">
            <a:avLst/>
          </a:prstGeom>
        </p:spPr>
        <p:txBody>
          <a:bodyPr wrap="none">
            <a:spAutoFit/>
          </a:bodyPr>
          <a:lstStyle/>
          <a:p>
            <a:r>
              <a:rPr lang="en-US" dirty="0"/>
              <a:t>Grass</a:t>
            </a:r>
          </a:p>
        </p:txBody>
      </p:sp>
      <p:sp>
        <p:nvSpPr>
          <p:cNvPr id="11" name="Rectangle 10"/>
          <p:cNvSpPr/>
          <p:nvPr/>
        </p:nvSpPr>
        <p:spPr>
          <a:xfrm>
            <a:off x="6934200" y="1678058"/>
            <a:ext cx="1993117" cy="646331"/>
          </a:xfrm>
          <a:prstGeom prst="rect">
            <a:avLst/>
          </a:prstGeom>
        </p:spPr>
        <p:txBody>
          <a:bodyPr wrap="square">
            <a:spAutoFit/>
          </a:bodyPr>
          <a:lstStyle/>
          <a:p>
            <a:r>
              <a:rPr lang="en-US" dirty="0"/>
              <a:t>3D printed plastic rectangular piece</a:t>
            </a:r>
          </a:p>
        </p:txBody>
      </p:sp>
      <p:sp>
        <p:nvSpPr>
          <p:cNvPr id="12" name="Rectangle 11"/>
          <p:cNvSpPr/>
          <p:nvPr/>
        </p:nvSpPr>
        <p:spPr>
          <a:xfrm>
            <a:off x="66675" y="789500"/>
            <a:ext cx="1846275" cy="430887"/>
          </a:xfrm>
          <a:prstGeom prst="rect">
            <a:avLst/>
          </a:prstGeom>
        </p:spPr>
        <p:txBody>
          <a:bodyPr wrap="none">
            <a:spAutoFit/>
          </a:bodyPr>
          <a:lstStyle/>
          <a:p>
            <a:r>
              <a:rPr lang="en-US" sz="2200" b="1" dirty="0"/>
              <a:t>Particle types:</a:t>
            </a:r>
            <a:endParaRPr lang="en-US" sz="2200" dirty="0"/>
          </a:p>
        </p:txBody>
      </p:sp>
      <p:sp>
        <p:nvSpPr>
          <p:cNvPr id="14" name="Rectangle 13"/>
          <p:cNvSpPr/>
          <p:nvPr/>
        </p:nvSpPr>
        <p:spPr>
          <a:xfrm>
            <a:off x="273202" y="2199798"/>
            <a:ext cx="4572000" cy="1261884"/>
          </a:xfrm>
          <a:prstGeom prst="rect">
            <a:avLst/>
          </a:prstGeom>
        </p:spPr>
        <p:txBody>
          <a:bodyPr>
            <a:spAutoFit/>
          </a:bodyPr>
          <a:lstStyle/>
          <a:p>
            <a:r>
              <a:rPr lang="en-US" sz="2200" b="1" dirty="0"/>
              <a:t>Cases: </a:t>
            </a:r>
          </a:p>
          <a:p>
            <a:pPr marL="285750" indent="-285750">
              <a:buFont typeface="Arial" panose="020B0604020202020204" pitchFamily="34" charset="0"/>
              <a:buChar char="•"/>
            </a:pPr>
            <a:r>
              <a:rPr lang="en-US" dirty="0"/>
              <a:t>Single particle</a:t>
            </a:r>
          </a:p>
          <a:p>
            <a:pPr marL="285750" indent="-285750">
              <a:buFont typeface="Arial" panose="020B0604020202020204" pitchFamily="34" charset="0"/>
              <a:buChar char="•"/>
            </a:pPr>
            <a:r>
              <a:rPr lang="en-US" dirty="0"/>
              <a:t>Three particle</a:t>
            </a:r>
          </a:p>
          <a:p>
            <a:pPr marL="285750" indent="-285750">
              <a:buFont typeface="Arial" panose="020B0604020202020204" pitchFamily="34" charset="0"/>
              <a:buChar char="•"/>
            </a:pPr>
            <a:r>
              <a:rPr lang="en-US" dirty="0"/>
              <a:t>Many particles (50 ~ 200)</a:t>
            </a:r>
          </a:p>
        </p:txBody>
      </p:sp>
      <p:sp>
        <p:nvSpPr>
          <p:cNvPr id="15" name="Rectangle 14"/>
          <p:cNvSpPr/>
          <p:nvPr/>
        </p:nvSpPr>
        <p:spPr>
          <a:xfrm>
            <a:off x="306540" y="3617624"/>
            <a:ext cx="4572000" cy="984885"/>
          </a:xfrm>
          <a:prstGeom prst="rect">
            <a:avLst/>
          </a:prstGeom>
        </p:spPr>
        <p:txBody>
          <a:bodyPr>
            <a:spAutoFit/>
          </a:bodyPr>
          <a:lstStyle/>
          <a:p>
            <a:r>
              <a:rPr lang="en-US" sz="2200" b="1" dirty="0"/>
              <a:t>PTV mode: </a:t>
            </a:r>
          </a:p>
          <a:p>
            <a:pPr marL="285750" indent="-285750">
              <a:buFont typeface="Wingdings" panose="05000000000000000000" pitchFamily="2" charset="2"/>
              <a:buChar char="§"/>
            </a:pPr>
            <a:r>
              <a:rPr lang="en-US" dirty="0"/>
              <a:t>3D PTV with 4 cameras </a:t>
            </a:r>
          </a:p>
          <a:p>
            <a:pPr marL="285750" indent="-285750">
              <a:buFont typeface="Wingdings" panose="05000000000000000000" pitchFamily="2" charset="2"/>
              <a:buChar char="§"/>
            </a:pPr>
            <a:r>
              <a:rPr lang="en-US" dirty="0"/>
              <a:t>2D PTV with single camera</a:t>
            </a:r>
          </a:p>
        </p:txBody>
      </p:sp>
      <p:sp>
        <p:nvSpPr>
          <p:cNvPr id="19" name="Rectangle 18"/>
          <p:cNvSpPr/>
          <p:nvPr/>
        </p:nvSpPr>
        <p:spPr>
          <a:xfrm>
            <a:off x="306540" y="4992979"/>
            <a:ext cx="3740832" cy="430887"/>
          </a:xfrm>
          <a:prstGeom prst="rect">
            <a:avLst/>
          </a:prstGeom>
        </p:spPr>
        <p:txBody>
          <a:bodyPr wrap="none">
            <a:spAutoFit/>
          </a:bodyPr>
          <a:lstStyle/>
          <a:p>
            <a:r>
              <a:rPr lang="en-US" sz="2200" b="1" dirty="0"/>
              <a:t>Calibration target:</a:t>
            </a:r>
            <a:r>
              <a:rPr lang="en-US" b="1" dirty="0"/>
              <a:t> </a:t>
            </a:r>
            <a:r>
              <a:rPr lang="en-US" dirty="0" err="1"/>
              <a:t>Charuco</a:t>
            </a:r>
            <a:r>
              <a:rPr lang="en-US" dirty="0"/>
              <a:t> board</a:t>
            </a:r>
          </a:p>
        </p:txBody>
      </p:sp>
    </p:spTree>
    <p:extLst>
      <p:ext uri="{BB962C8B-B14F-4D97-AF65-F5344CB8AC3E}">
        <p14:creationId xmlns:p14="http://schemas.microsoft.com/office/powerpoint/2010/main" val="2522704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6" name="TextBox 5">
            <a:extLst>
              <a:ext uri="{FF2B5EF4-FFF2-40B4-BE49-F238E27FC236}">
                <a16:creationId xmlns:a16="http://schemas.microsoft.com/office/drawing/2014/main" id="{879B9235-2827-8DE4-45DD-21CE1CB13971}"/>
              </a:ext>
            </a:extLst>
          </p:cNvPr>
          <p:cNvSpPr txBox="1"/>
          <p:nvPr/>
        </p:nvSpPr>
        <p:spPr>
          <a:xfrm>
            <a:off x="-15892" y="875157"/>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Preprocessing: particle detector tuning UI for 3 type of objects with hyperlink.</a:t>
            </a:r>
          </a:p>
          <a:p>
            <a:endParaRPr lang="en-US" sz="2000" dirty="0"/>
          </a:p>
        </p:txBody>
      </p:sp>
      <p:pic>
        <p:nvPicPr>
          <p:cNvPr id="7" name="Picture 6" descr="Graphical user interface&#10;&#10;Description automatically generated">
            <a:extLst>
              <a:ext uri="{FF2B5EF4-FFF2-40B4-BE49-F238E27FC236}">
                <a16:creationId xmlns:a16="http://schemas.microsoft.com/office/drawing/2014/main" id="{2525E100-2C26-E6DF-D7AA-8FA963632D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926" y="1261609"/>
            <a:ext cx="7285891" cy="4965309"/>
          </a:xfrm>
          <a:prstGeom prst="rect">
            <a:avLst/>
          </a:prstGeom>
        </p:spPr>
      </p:pic>
    </p:spTree>
    <p:extLst>
      <p:ext uri="{BB962C8B-B14F-4D97-AF65-F5344CB8AC3E}">
        <p14:creationId xmlns:p14="http://schemas.microsoft.com/office/powerpoint/2010/main" val="249612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6" name="TextBox 5">
            <a:extLst>
              <a:ext uri="{FF2B5EF4-FFF2-40B4-BE49-F238E27FC236}">
                <a16:creationId xmlns:a16="http://schemas.microsoft.com/office/drawing/2014/main" id="{879B9235-2827-8DE4-45DD-21CE1CB13971}"/>
              </a:ext>
            </a:extLst>
          </p:cNvPr>
          <p:cNvSpPr txBox="1"/>
          <p:nvPr/>
        </p:nvSpPr>
        <p:spPr>
          <a:xfrm>
            <a:off x="-15892" y="875157"/>
            <a:ext cx="9013528"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t>Preprocessing: 2D detection visualization UI.</a:t>
            </a:r>
          </a:p>
          <a:p>
            <a:endParaRPr lang="en-US" sz="2000" dirty="0"/>
          </a:p>
        </p:txBody>
      </p:sp>
      <p:pic>
        <p:nvPicPr>
          <p:cNvPr id="4" name="Picture 3" descr="Graphical user interface&#10;&#10;Description automatically generated with medium confidence">
            <a:extLst>
              <a:ext uri="{FF2B5EF4-FFF2-40B4-BE49-F238E27FC236}">
                <a16:creationId xmlns:a16="http://schemas.microsoft.com/office/drawing/2014/main" id="{AAB477CA-49D7-6530-980D-95EA6F3917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128" y="1428315"/>
            <a:ext cx="8705850" cy="4733925"/>
          </a:xfrm>
          <a:prstGeom prst="rect">
            <a:avLst/>
          </a:prstGeom>
        </p:spPr>
      </p:pic>
    </p:spTree>
    <p:extLst>
      <p:ext uri="{BB962C8B-B14F-4D97-AF65-F5344CB8AC3E}">
        <p14:creationId xmlns:p14="http://schemas.microsoft.com/office/powerpoint/2010/main" val="2584425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User interface design: step  5</a:t>
            </a:r>
          </a:p>
          <a:p>
            <a:pPr lvl="0">
              <a:defRPr/>
            </a:pPr>
            <a:endParaRPr lang="en-US" sz="3300" b="1" dirty="0"/>
          </a:p>
        </p:txBody>
      </p:sp>
      <p:sp>
        <p:nvSpPr>
          <p:cNvPr id="6" name="TextBox 5">
            <a:extLst>
              <a:ext uri="{FF2B5EF4-FFF2-40B4-BE49-F238E27FC236}">
                <a16:creationId xmlns:a16="http://schemas.microsoft.com/office/drawing/2014/main" id="{879B9235-2827-8DE4-45DD-21CE1CB13971}"/>
              </a:ext>
            </a:extLst>
          </p:cNvPr>
          <p:cNvSpPr txBox="1"/>
          <p:nvPr/>
        </p:nvSpPr>
        <p:spPr>
          <a:xfrm>
            <a:off x="-15892" y="875157"/>
            <a:ext cx="901352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Processing: 3D tracking loading interface.</a:t>
            </a:r>
          </a:p>
          <a:p>
            <a:pPr marL="285750" indent="-285750">
              <a:buFont typeface="Arial" panose="020B0604020202020204" pitchFamily="34" charset="0"/>
              <a:buChar char="•"/>
            </a:pPr>
            <a:endParaRPr lang="en-US" sz="2000" dirty="0"/>
          </a:p>
          <a:p>
            <a:endParaRPr lang="en-US" sz="2000" dirty="0"/>
          </a:p>
        </p:txBody>
      </p:sp>
      <p:pic>
        <p:nvPicPr>
          <p:cNvPr id="5" name="Picture 4">
            <a:extLst>
              <a:ext uri="{FF2B5EF4-FFF2-40B4-BE49-F238E27FC236}">
                <a16:creationId xmlns:a16="http://schemas.microsoft.com/office/drawing/2014/main" id="{C85D3CE1-715F-2CC1-2D95-569033E8D4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92" y="1259304"/>
            <a:ext cx="9144000" cy="788432"/>
          </a:xfrm>
          <a:prstGeom prst="rect">
            <a:avLst/>
          </a:prstGeom>
        </p:spPr>
      </p:pic>
      <p:sp>
        <p:nvSpPr>
          <p:cNvPr id="7" name="TextBox 6">
            <a:extLst>
              <a:ext uri="{FF2B5EF4-FFF2-40B4-BE49-F238E27FC236}">
                <a16:creationId xmlns:a16="http://schemas.microsoft.com/office/drawing/2014/main" id="{EABCA8F1-F198-4894-51BC-6F7EC170559F}"/>
              </a:ext>
            </a:extLst>
          </p:cNvPr>
          <p:cNvSpPr txBox="1"/>
          <p:nvPr/>
        </p:nvSpPr>
        <p:spPr>
          <a:xfrm>
            <a:off x="-15892" y="2084716"/>
            <a:ext cx="9013528"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t>Postprocessing : 3D trajectories and velocity visualization.</a:t>
            </a:r>
          </a:p>
          <a:p>
            <a:pPr marL="285750" indent="-285750">
              <a:buFont typeface="Arial" panose="020B0604020202020204" pitchFamily="34" charset="0"/>
              <a:buChar char="•"/>
            </a:pPr>
            <a:endParaRPr lang="en-US" sz="2000" dirty="0"/>
          </a:p>
          <a:p>
            <a:endParaRPr lang="en-US" sz="2000" dirty="0"/>
          </a:p>
        </p:txBody>
      </p:sp>
      <p:pic>
        <p:nvPicPr>
          <p:cNvPr id="9" name="Picture 8" descr="Chart, radar chart&#10;&#10;Description automatically generated">
            <a:extLst>
              <a:ext uri="{FF2B5EF4-FFF2-40B4-BE49-F238E27FC236}">
                <a16:creationId xmlns:a16="http://schemas.microsoft.com/office/drawing/2014/main" id="{A2BE598C-C848-144A-D54D-2BFAB5EB9D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22219" y="2431883"/>
            <a:ext cx="4497829" cy="3879916"/>
          </a:xfrm>
          <a:prstGeom prst="rect">
            <a:avLst/>
          </a:prstGeom>
        </p:spPr>
      </p:pic>
    </p:spTree>
    <p:extLst>
      <p:ext uri="{BB962C8B-B14F-4D97-AF65-F5344CB8AC3E}">
        <p14:creationId xmlns:p14="http://schemas.microsoft.com/office/powerpoint/2010/main" val="30652012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947B9F1-1381-48B8-91BA-92D3E8CDCA1A}"/>
              </a:ext>
            </a:extLst>
          </p:cNvPr>
          <p:cNvSpPr txBox="1">
            <a:spLocks/>
          </p:cNvSpPr>
          <p:nvPr/>
        </p:nvSpPr>
        <p:spPr>
          <a:xfrm>
            <a:off x="54271" y="73562"/>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2D PTV of free fall particles</a:t>
            </a:r>
            <a:endParaRPr lang="en-US" sz="3300" b="1" dirty="0"/>
          </a:p>
        </p:txBody>
      </p:sp>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23" name="Rectangle 22">
            <a:extLst>
              <a:ext uri="{FF2B5EF4-FFF2-40B4-BE49-F238E27FC236}">
                <a16:creationId xmlns:a16="http://schemas.microsoft.com/office/drawing/2014/main" id="{291DFC21-6287-4EB6-03D5-5D8674F55269}"/>
              </a:ext>
            </a:extLst>
          </p:cNvPr>
          <p:cNvSpPr/>
          <p:nvPr/>
        </p:nvSpPr>
        <p:spPr>
          <a:xfrm>
            <a:off x="4568997" y="3366721"/>
            <a:ext cx="2057400" cy="2693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4" name="Picture 3">
            <a:extLst>
              <a:ext uri="{FF2B5EF4-FFF2-40B4-BE49-F238E27FC236}">
                <a16:creationId xmlns:a16="http://schemas.microsoft.com/office/drawing/2014/main" id="{1147E374-55EC-7CC4-3D81-7938F79D61A5}"/>
              </a:ext>
            </a:extLst>
          </p:cNvPr>
          <p:cNvPicPr>
            <a:picLocks noChangeAspect="1"/>
          </p:cNvPicPr>
          <p:nvPr/>
        </p:nvPicPr>
        <p:blipFill>
          <a:blip r:embed="rId4"/>
          <a:stretch>
            <a:fillRect/>
          </a:stretch>
        </p:blipFill>
        <p:spPr>
          <a:xfrm>
            <a:off x="946785" y="1268086"/>
            <a:ext cx="1903634" cy="3548661"/>
          </a:xfrm>
          <a:prstGeom prst="rect">
            <a:avLst/>
          </a:prstGeom>
        </p:spPr>
      </p:pic>
      <p:sp>
        <p:nvSpPr>
          <p:cNvPr id="2" name="文本框 1">
            <a:extLst>
              <a:ext uri="{FF2B5EF4-FFF2-40B4-BE49-F238E27FC236}">
                <a16:creationId xmlns:a16="http://schemas.microsoft.com/office/drawing/2014/main" id="{6ECFC667-3DFD-9844-0933-C4F3D91FEE16}"/>
              </a:ext>
            </a:extLst>
          </p:cNvPr>
          <p:cNvSpPr txBox="1"/>
          <p:nvPr/>
        </p:nvSpPr>
        <p:spPr>
          <a:xfrm>
            <a:off x="1138566" y="4791788"/>
            <a:ext cx="1520071" cy="646331"/>
          </a:xfrm>
          <a:prstGeom prst="rect">
            <a:avLst/>
          </a:prstGeom>
          <a:noFill/>
        </p:spPr>
        <p:txBody>
          <a:bodyPr wrap="square" rtlCol="0">
            <a:spAutoFit/>
          </a:bodyPr>
          <a:lstStyle/>
          <a:p>
            <a:pPr algn="ctr"/>
            <a:r>
              <a:rPr lang="en-US" altLang="zh-CN" dirty="0"/>
              <a:t>Particle trajectories</a:t>
            </a:r>
          </a:p>
        </p:txBody>
      </p:sp>
      <p:pic>
        <p:nvPicPr>
          <p:cNvPr id="11" name="图片 10">
            <a:extLst>
              <a:ext uri="{FF2B5EF4-FFF2-40B4-BE49-F238E27FC236}">
                <a16:creationId xmlns:a16="http://schemas.microsoft.com/office/drawing/2014/main" id="{1ABB6A9A-78C7-72D4-7ECE-C39C8C5EB39D}"/>
              </a:ext>
            </a:extLst>
          </p:cNvPr>
          <p:cNvPicPr>
            <a:picLocks noChangeAspect="1"/>
          </p:cNvPicPr>
          <p:nvPr/>
        </p:nvPicPr>
        <p:blipFill>
          <a:blip r:embed="rId5"/>
          <a:stretch>
            <a:fillRect/>
          </a:stretch>
        </p:blipFill>
        <p:spPr>
          <a:xfrm rot="16200000">
            <a:off x="4356566" y="2180373"/>
            <a:ext cx="1329581" cy="108247"/>
          </a:xfrm>
          <a:prstGeom prst="rect">
            <a:avLst/>
          </a:prstGeom>
        </p:spPr>
      </p:pic>
      <p:sp>
        <p:nvSpPr>
          <p:cNvPr id="14" name="文本框 13">
            <a:extLst>
              <a:ext uri="{FF2B5EF4-FFF2-40B4-BE49-F238E27FC236}">
                <a16:creationId xmlns:a16="http://schemas.microsoft.com/office/drawing/2014/main" id="{68A0DC79-6B1D-B56B-F9A9-A8696DDC30D3}"/>
              </a:ext>
            </a:extLst>
          </p:cNvPr>
          <p:cNvSpPr txBox="1"/>
          <p:nvPr/>
        </p:nvSpPr>
        <p:spPr>
          <a:xfrm>
            <a:off x="5871652" y="4077497"/>
            <a:ext cx="1575624" cy="369332"/>
          </a:xfrm>
          <a:prstGeom prst="rect">
            <a:avLst/>
          </a:prstGeom>
          <a:noFill/>
        </p:spPr>
        <p:txBody>
          <a:bodyPr wrap="none" rtlCol="0">
            <a:spAutoFit/>
          </a:bodyPr>
          <a:lstStyle/>
          <a:p>
            <a:r>
              <a:rPr lang="en-US" altLang="zh-CN" dirty="0"/>
              <a:t>Acceleration, </a:t>
            </a:r>
            <a:r>
              <a:rPr lang="en-US" altLang="zh-CN" b="1" i="1" dirty="0">
                <a:latin typeface="Times New Roman" panose="02020603050405020304" pitchFamily="18" charset="0"/>
                <a:cs typeface="Times New Roman" panose="02020603050405020304" pitchFamily="18" charset="0"/>
              </a:rPr>
              <a:t>a</a:t>
            </a:r>
            <a:endParaRPr lang="en-US" b="1" i="1" dirty="0">
              <a:latin typeface="Times New Roman" panose="02020603050405020304" pitchFamily="18" charset="0"/>
              <a:cs typeface="Times New Roman" panose="02020603050405020304" pitchFamily="18" charset="0"/>
            </a:endParaRPr>
          </a:p>
        </p:txBody>
      </p:sp>
      <p:sp>
        <p:nvSpPr>
          <p:cNvPr id="10" name="文本框 9">
            <a:extLst>
              <a:ext uri="{FF2B5EF4-FFF2-40B4-BE49-F238E27FC236}">
                <a16:creationId xmlns:a16="http://schemas.microsoft.com/office/drawing/2014/main" id="{61F624B5-8FC2-C543-E5A6-CA43B3CD2594}"/>
              </a:ext>
            </a:extLst>
          </p:cNvPr>
          <p:cNvSpPr txBox="1"/>
          <p:nvPr/>
        </p:nvSpPr>
        <p:spPr>
          <a:xfrm>
            <a:off x="4872954" y="1191401"/>
            <a:ext cx="1039742" cy="338554"/>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U</a:t>
            </a:r>
            <a:r>
              <a:rPr lang="en-US" sz="1600" dirty="0">
                <a:latin typeface="Times New Roman" panose="02020603050405020304" pitchFamily="18" charset="0"/>
                <a:cs typeface="Times New Roman" panose="02020603050405020304" pitchFamily="18" charset="0"/>
              </a:rPr>
              <a:t>/</a:t>
            </a:r>
            <a:r>
              <a:rPr lang="en-US" sz="1600" b="1" i="1" dirty="0" err="1">
                <a:latin typeface="Times New Roman" panose="02020603050405020304" pitchFamily="18" charset="0"/>
                <a:cs typeface="Times New Roman" panose="02020603050405020304" pitchFamily="18" charset="0"/>
              </a:rPr>
              <a:t>U</a:t>
            </a:r>
            <a:r>
              <a:rPr lang="en-US" sz="1600" baseline="-25000" dirty="0" err="1">
                <a:latin typeface="Times New Roman" panose="02020603050405020304" pitchFamily="18" charset="0"/>
                <a:cs typeface="Times New Roman" panose="02020603050405020304" pitchFamily="18" charset="0"/>
              </a:rPr>
              <a:t>max</a:t>
            </a:r>
            <a:endParaRPr lang="en-US" sz="1600" baseline="-250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6"/>
          <a:stretch>
            <a:fillRect/>
          </a:stretch>
        </p:blipFill>
        <p:spPr>
          <a:xfrm>
            <a:off x="4253919" y="1524000"/>
            <a:ext cx="636161" cy="2504498"/>
          </a:xfrm>
          <a:prstGeom prst="rect">
            <a:avLst/>
          </a:prstGeom>
        </p:spPr>
      </p:pic>
      <p:cxnSp>
        <p:nvCxnSpPr>
          <p:cNvPr id="12" name="Straight Arrow Connector 11"/>
          <p:cNvCxnSpPr/>
          <p:nvPr/>
        </p:nvCxnSpPr>
        <p:spPr>
          <a:xfrm flipV="1">
            <a:off x="2843266" y="1638332"/>
            <a:ext cx="1333500" cy="69598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1795272" y="2331708"/>
            <a:ext cx="1055147" cy="552086"/>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017506" y="1431626"/>
            <a:ext cx="409086" cy="1600438"/>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1.0</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0.5</a:t>
            </a:r>
          </a:p>
          <a:p>
            <a:endParaRPr lang="en-US" sz="1400" dirty="0">
              <a:latin typeface="Times New Roman" panose="02020603050405020304" pitchFamily="18" charset="0"/>
              <a:cs typeface="Times New Roman" panose="02020603050405020304" pitchFamily="18" charset="0"/>
            </a:endParaRPr>
          </a:p>
          <a:p>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0</a:t>
            </a:r>
          </a:p>
        </p:txBody>
      </p:sp>
      <p:pic>
        <p:nvPicPr>
          <p:cNvPr id="32" name="Picture 31"/>
          <p:cNvPicPr>
            <a:picLocks noChangeAspect="1"/>
          </p:cNvPicPr>
          <p:nvPr/>
        </p:nvPicPr>
        <p:blipFill>
          <a:blip r:embed="rId7"/>
          <a:stretch>
            <a:fillRect/>
          </a:stretch>
        </p:blipFill>
        <p:spPr>
          <a:xfrm>
            <a:off x="6160677" y="1524000"/>
            <a:ext cx="620432" cy="2504498"/>
          </a:xfrm>
          <a:prstGeom prst="rect">
            <a:avLst/>
          </a:prstGeom>
        </p:spPr>
      </p:pic>
      <p:sp>
        <p:nvSpPr>
          <p:cNvPr id="33" name="文本框 9">
            <a:extLst>
              <a:ext uri="{FF2B5EF4-FFF2-40B4-BE49-F238E27FC236}">
                <a16:creationId xmlns:a16="http://schemas.microsoft.com/office/drawing/2014/main" id="{61F624B5-8FC2-C543-E5A6-CA43B3CD2594}"/>
              </a:ext>
            </a:extLst>
          </p:cNvPr>
          <p:cNvSpPr txBox="1"/>
          <p:nvPr/>
        </p:nvSpPr>
        <p:spPr>
          <a:xfrm>
            <a:off x="6858954" y="2162431"/>
            <a:ext cx="1039742" cy="338554"/>
          </a:xfrm>
          <a:prstGeom prst="rect">
            <a:avLst/>
          </a:prstGeom>
          <a:noFill/>
        </p:spPr>
        <p:txBody>
          <a:bodyPr wrap="square" rtlCol="0">
            <a:spAutoFit/>
          </a:bodyPr>
          <a:lstStyle/>
          <a:p>
            <a:r>
              <a:rPr lang="en-US" sz="1600" b="1" i="1" dirty="0">
                <a:latin typeface="Times New Roman" panose="02020603050405020304" pitchFamily="18" charset="0"/>
                <a:cs typeface="Times New Roman" panose="02020603050405020304" pitchFamily="18" charset="0"/>
              </a:rPr>
              <a:t>a/g </a:t>
            </a:r>
            <a:r>
              <a:rPr lang="en-US" sz="1600" i="1" dirty="0">
                <a:latin typeface="Times New Roman" panose="02020603050405020304" pitchFamily="18" charset="0"/>
                <a:cs typeface="Times New Roman" panose="02020603050405020304" pitchFamily="18" charset="0"/>
                <a:sym typeface="Symbol" panose="05050102010706020507" pitchFamily="18" charset="2"/>
              </a:rPr>
              <a:t>= </a:t>
            </a:r>
            <a:r>
              <a:rPr lang="en-US" sz="1600" dirty="0">
                <a:latin typeface="Times New Roman" panose="02020603050405020304" pitchFamily="18" charset="0"/>
                <a:cs typeface="Times New Roman" panose="02020603050405020304" pitchFamily="18" charset="0"/>
                <a:sym typeface="Symbol" panose="05050102010706020507" pitchFamily="18" charset="2"/>
              </a:rPr>
              <a:t>1</a:t>
            </a:r>
            <a:endParaRPr lang="en-US" sz="1600" baseline="-25000" dirty="0">
              <a:latin typeface="Times New Roman" panose="02020603050405020304" pitchFamily="18" charset="0"/>
              <a:cs typeface="Times New Roman" panose="02020603050405020304" pitchFamily="18" charset="0"/>
            </a:endParaRPr>
          </a:p>
        </p:txBody>
      </p:sp>
      <p:sp>
        <p:nvSpPr>
          <p:cNvPr id="34" name="文本框 13">
            <a:extLst>
              <a:ext uri="{FF2B5EF4-FFF2-40B4-BE49-F238E27FC236}">
                <a16:creationId xmlns:a16="http://schemas.microsoft.com/office/drawing/2014/main" id="{68A0DC79-6B1D-B56B-F9A9-A8696DDC30D3}"/>
              </a:ext>
            </a:extLst>
          </p:cNvPr>
          <p:cNvSpPr txBox="1"/>
          <p:nvPr/>
        </p:nvSpPr>
        <p:spPr>
          <a:xfrm>
            <a:off x="3975988" y="4117476"/>
            <a:ext cx="1042273" cy="369332"/>
          </a:xfrm>
          <a:prstGeom prst="rect">
            <a:avLst/>
          </a:prstGeom>
          <a:noFill/>
        </p:spPr>
        <p:txBody>
          <a:bodyPr wrap="none" rtlCol="0">
            <a:spAutoFit/>
          </a:bodyPr>
          <a:lstStyle/>
          <a:p>
            <a:r>
              <a:rPr lang="en-US" altLang="zh-CN" dirty="0"/>
              <a:t>Speed, </a:t>
            </a:r>
            <a:r>
              <a:rPr lang="en-US" altLang="zh-CN" b="1" i="1" dirty="0">
                <a:latin typeface="Times New Roman" panose="02020603050405020304" pitchFamily="18" charset="0"/>
                <a:cs typeface="Times New Roman" panose="02020603050405020304" pitchFamily="18" charset="0"/>
              </a:rPr>
              <a:t>U</a:t>
            </a:r>
            <a:endParaRPr lang="en-US" b="1" i="1" dirty="0">
              <a:latin typeface="Times New Roman" panose="02020603050405020304" pitchFamily="18" charset="0"/>
              <a:cs typeface="Times New Roman" panose="02020603050405020304" pitchFamily="18" charset="0"/>
            </a:endParaRPr>
          </a:p>
        </p:txBody>
      </p:sp>
      <p:sp>
        <p:nvSpPr>
          <p:cNvPr id="35" name="文本框 1">
            <a:extLst>
              <a:ext uri="{FF2B5EF4-FFF2-40B4-BE49-F238E27FC236}">
                <a16:creationId xmlns:a16="http://schemas.microsoft.com/office/drawing/2014/main" id="{6ECFC667-3DFD-9844-0933-C4F3D91FEE16}"/>
              </a:ext>
            </a:extLst>
          </p:cNvPr>
          <p:cNvSpPr txBox="1"/>
          <p:nvPr/>
        </p:nvSpPr>
        <p:spPr>
          <a:xfrm>
            <a:off x="449704" y="5558515"/>
            <a:ext cx="2939416" cy="646331"/>
          </a:xfrm>
          <a:prstGeom prst="rect">
            <a:avLst/>
          </a:prstGeom>
          <a:noFill/>
        </p:spPr>
        <p:txBody>
          <a:bodyPr wrap="square" rtlCol="0">
            <a:spAutoFit/>
          </a:bodyPr>
          <a:lstStyle/>
          <a:p>
            <a:pPr algn="ctr"/>
            <a:r>
              <a:rPr lang="en-US" altLang="zh-CN" dirty="0"/>
              <a:t>Color indicates different particles</a:t>
            </a:r>
          </a:p>
        </p:txBody>
      </p:sp>
      <p:sp>
        <p:nvSpPr>
          <p:cNvPr id="36" name="文本框 1">
            <a:extLst>
              <a:ext uri="{FF2B5EF4-FFF2-40B4-BE49-F238E27FC236}">
                <a16:creationId xmlns:a16="http://schemas.microsoft.com/office/drawing/2014/main" id="{6ECFC667-3DFD-9844-0933-C4F3D91FEE16}"/>
              </a:ext>
            </a:extLst>
          </p:cNvPr>
          <p:cNvSpPr txBox="1"/>
          <p:nvPr/>
        </p:nvSpPr>
        <p:spPr>
          <a:xfrm>
            <a:off x="3733800" y="4637575"/>
            <a:ext cx="3819154" cy="646331"/>
          </a:xfrm>
          <a:prstGeom prst="rect">
            <a:avLst/>
          </a:prstGeom>
          <a:noFill/>
        </p:spPr>
        <p:txBody>
          <a:bodyPr wrap="square" rtlCol="0">
            <a:spAutoFit/>
          </a:bodyPr>
          <a:lstStyle/>
          <a:p>
            <a:pPr algn="ctr"/>
            <a:r>
              <a:rPr lang="en-US" altLang="zh-CN" dirty="0"/>
              <a:t>Example of a selected trajectory.</a:t>
            </a:r>
          </a:p>
          <a:p>
            <a:pPr algn="ctr"/>
            <a:r>
              <a:rPr lang="en-US" altLang="zh-CN" dirty="0"/>
              <a:t>Velocity and acceleration.</a:t>
            </a:r>
          </a:p>
        </p:txBody>
      </p:sp>
    </p:spTree>
    <p:extLst>
      <p:ext uri="{BB962C8B-B14F-4D97-AF65-F5344CB8AC3E}">
        <p14:creationId xmlns:p14="http://schemas.microsoft.com/office/powerpoint/2010/main" val="360931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947B9F1-1381-48B8-91BA-92D3E8CDCA1A}"/>
              </a:ext>
            </a:extLst>
          </p:cNvPr>
          <p:cNvSpPr txBox="1">
            <a:spLocks/>
          </p:cNvSpPr>
          <p:nvPr/>
        </p:nvSpPr>
        <p:spPr>
          <a:xfrm>
            <a:off x="54271" y="73562"/>
            <a:ext cx="9013529" cy="656695"/>
          </a:xfrm>
          <a:prstGeom prst="rect">
            <a:avLst/>
          </a:prstGeom>
        </p:spPr>
        <p:txBody>
          <a:bodyPr vert="horz" lIns="91440" tIns="45720" rIns="91440" bIns="45720" rtlCol="0" anchor="ctr">
            <a:normAutofit fontScale="97500" lnSpcReduction="1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3D PTV for spherical target tracking</a:t>
            </a:r>
            <a:endParaRPr lang="en-US" sz="3300" b="1" dirty="0"/>
          </a:p>
        </p:txBody>
      </p:sp>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4" name="TextBox 3">
            <a:extLst>
              <a:ext uri="{FF2B5EF4-FFF2-40B4-BE49-F238E27FC236}">
                <a16:creationId xmlns:a16="http://schemas.microsoft.com/office/drawing/2014/main" id="{E891E1DA-E777-0CC2-5C84-6F8B47B8BB77}"/>
              </a:ext>
            </a:extLst>
          </p:cNvPr>
          <p:cNvSpPr txBox="1"/>
          <p:nvPr/>
        </p:nvSpPr>
        <p:spPr>
          <a:xfrm>
            <a:off x="206395" y="4964260"/>
            <a:ext cx="8530158" cy="923330"/>
          </a:xfrm>
          <a:prstGeom prst="rect">
            <a:avLst/>
          </a:prstGeom>
          <a:noFill/>
        </p:spPr>
        <p:txBody>
          <a:bodyPr wrap="square" rtlCol="0">
            <a:spAutoFit/>
          </a:bodyPr>
          <a:lstStyle/>
          <a:p>
            <a:r>
              <a:rPr lang="en-US" b="0" i="0" dirty="0">
                <a:effectLst/>
                <a:latin typeface="+mj-lt"/>
                <a:cs typeface="Times New Roman" panose="02020603050405020304" pitchFamily="18" charset="0"/>
              </a:rPr>
              <a:t>The red vector, which indicates the velocity of particles, is visible in that frame.</a:t>
            </a:r>
          </a:p>
          <a:p>
            <a:r>
              <a:rPr lang="en-US" b="0" i="0" dirty="0">
                <a:effectLst/>
                <a:latin typeface="+mj-lt"/>
                <a:cs typeface="Times New Roman" panose="02020603050405020304" pitchFamily="18" charset="0"/>
              </a:rPr>
              <a:t>The right part of the video displays the 2D-2D particle matching for the corresponding frames.</a:t>
            </a:r>
            <a:endParaRPr lang="en-US" dirty="0">
              <a:latin typeface="+mj-lt"/>
              <a:cs typeface="Times New Roman" panose="02020603050405020304" pitchFamily="18" charset="0"/>
            </a:endParaRPr>
          </a:p>
        </p:txBody>
      </p:sp>
      <p:sp>
        <p:nvSpPr>
          <p:cNvPr id="5" name="TextBox 4">
            <a:extLst>
              <a:ext uri="{FF2B5EF4-FFF2-40B4-BE49-F238E27FC236}">
                <a16:creationId xmlns:a16="http://schemas.microsoft.com/office/drawing/2014/main" id="{93E580D3-B4A2-5B2C-8BEB-365AB72181D8}"/>
              </a:ext>
            </a:extLst>
          </p:cNvPr>
          <p:cNvSpPr txBox="1"/>
          <p:nvPr/>
        </p:nvSpPr>
        <p:spPr>
          <a:xfrm>
            <a:off x="1050357" y="4287355"/>
            <a:ext cx="933717" cy="369332"/>
          </a:xfrm>
          <a:prstGeom prst="rect">
            <a:avLst/>
          </a:prstGeom>
          <a:noFill/>
        </p:spPr>
        <p:txBody>
          <a:bodyPr wrap="none" rtlCol="0">
            <a:spAutoFit/>
          </a:bodyPr>
          <a:lstStyle/>
          <a:p>
            <a:r>
              <a:rPr lang="en-US" dirty="0">
                <a:latin typeface="+mj-lt"/>
                <a:cs typeface="Times New Roman" panose="02020603050405020304" pitchFamily="18" charset="0"/>
              </a:rPr>
              <a:t>3D view</a:t>
            </a:r>
          </a:p>
        </p:txBody>
      </p:sp>
      <p:pic>
        <p:nvPicPr>
          <p:cNvPr id="10" name="图片 9">
            <a:extLst>
              <a:ext uri="{FF2B5EF4-FFF2-40B4-BE49-F238E27FC236}">
                <a16:creationId xmlns:a16="http://schemas.microsoft.com/office/drawing/2014/main" id="{0DCCBEE1-7A0C-D0DF-12FA-A1EF20C26ADC}"/>
              </a:ext>
            </a:extLst>
          </p:cNvPr>
          <p:cNvPicPr>
            <a:picLocks noChangeAspect="1"/>
          </p:cNvPicPr>
          <p:nvPr/>
        </p:nvPicPr>
        <p:blipFill rotWithShape="1">
          <a:blip r:embed="rId4">
            <a:extLst>
              <a:ext uri="{28A0092B-C50C-407E-A947-70E740481C1C}">
                <a14:useLocalDpi xmlns:a14="http://schemas.microsoft.com/office/drawing/2010/main" val="0"/>
              </a:ext>
            </a:extLst>
          </a:blip>
          <a:srcRect l="25173" t="8557" r="10827" b="6585"/>
          <a:stretch/>
        </p:blipFill>
        <p:spPr>
          <a:xfrm>
            <a:off x="54271" y="939310"/>
            <a:ext cx="3657600" cy="3394764"/>
          </a:xfrm>
          <a:prstGeom prst="rect">
            <a:avLst/>
          </a:prstGeom>
        </p:spPr>
      </p:pic>
      <p:pic>
        <p:nvPicPr>
          <p:cNvPr id="76" name="图片 75">
            <a:extLst>
              <a:ext uri="{FF2B5EF4-FFF2-40B4-BE49-F238E27FC236}">
                <a16:creationId xmlns:a16="http://schemas.microsoft.com/office/drawing/2014/main" id="{3B5E335B-4BA7-F13D-6711-D2D23421C547}"/>
              </a:ext>
            </a:extLst>
          </p:cNvPr>
          <p:cNvPicPr>
            <a:picLocks noChangeAspect="1"/>
          </p:cNvPicPr>
          <p:nvPr/>
        </p:nvPicPr>
        <p:blipFill>
          <a:blip r:embed="rId5"/>
          <a:stretch>
            <a:fillRect/>
          </a:stretch>
        </p:blipFill>
        <p:spPr>
          <a:xfrm>
            <a:off x="3886200" y="1295400"/>
            <a:ext cx="5036696" cy="2959783"/>
          </a:xfrm>
          <a:prstGeom prst="rect">
            <a:avLst/>
          </a:prstGeom>
        </p:spPr>
      </p:pic>
      <p:sp>
        <p:nvSpPr>
          <p:cNvPr id="77" name="TextBox 4">
            <a:extLst>
              <a:ext uri="{FF2B5EF4-FFF2-40B4-BE49-F238E27FC236}">
                <a16:creationId xmlns:a16="http://schemas.microsoft.com/office/drawing/2014/main" id="{886B91C6-AFF1-3F85-4D88-0A39E6F50685}"/>
              </a:ext>
            </a:extLst>
          </p:cNvPr>
          <p:cNvSpPr txBox="1"/>
          <p:nvPr/>
        </p:nvSpPr>
        <p:spPr>
          <a:xfrm>
            <a:off x="4724400" y="4352616"/>
            <a:ext cx="948145" cy="369332"/>
          </a:xfrm>
          <a:prstGeom prst="rect">
            <a:avLst/>
          </a:prstGeom>
          <a:noFill/>
        </p:spPr>
        <p:txBody>
          <a:bodyPr wrap="none" rtlCol="0">
            <a:spAutoFit/>
          </a:bodyPr>
          <a:lstStyle/>
          <a:p>
            <a:r>
              <a:rPr lang="en-US" dirty="0">
                <a:latin typeface="+mj-lt"/>
                <a:cs typeface="Times New Roman" panose="02020603050405020304" pitchFamily="18" charset="0"/>
              </a:rPr>
              <a:t>x-y view</a:t>
            </a:r>
          </a:p>
        </p:txBody>
      </p:sp>
      <p:sp>
        <p:nvSpPr>
          <p:cNvPr id="78" name="TextBox 4">
            <a:extLst>
              <a:ext uri="{FF2B5EF4-FFF2-40B4-BE49-F238E27FC236}">
                <a16:creationId xmlns:a16="http://schemas.microsoft.com/office/drawing/2014/main" id="{75E6F38B-CE77-A7FD-86D3-D179EDA56B11}"/>
              </a:ext>
            </a:extLst>
          </p:cNvPr>
          <p:cNvSpPr txBox="1"/>
          <p:nvPr/>
        </p:nvSpPr>
        <p:spPr>
          <a:xfrm>
            <a:off x="7086600" y="4342350"/>
            <a:ext cx="940129" cy="369332"/>
          </a:xfrm>
          <a:prstGeom prst="rect">
            <a:avLst/>
          </a:prstGeom>
          <a:noFill/>
        </p:spPr>
        <p:txBody>
          <a:bodyPr wrap="none" rtlCol="0">
            <a:spAutoFit/>
          </a:bodyPr>
          <a:lstStyle/>
          <a:p>
            <a:r>
              <a:rPr lang="en-US" dirty="0">
                <a:latin typeface="+mj-lt"/>
                <a:cs typeface="Times New Roman" panose="02020603050405020304" pitchFamily="18" charset="0"/>
              </a:rPr>
              <a:t>y-z view</a:t>
            </a:r>
          </a:p>
        </p:txBody>
      </p:sp>
      <p:cxnSp>
        <p:nvCxnSpPr>
          <p:cNvPr id="3" name="Straight Connector 2"/>
          <p:cNvCxnSpPr/>
          <p:nvPr/>
        </p:nvCxnSpPr>
        <p:spPr>
          <a:xfrm>
            <a:off x="2860040" y="1498600"/>
            <a:ext cx="92456" cy="19151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981200" y="2057400"/>
            <a:ext cx="170773" cy="18674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1981200" y="1532746"/>
            <a:ext cx="865335" cy="52465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171470" y="1323574"/>
            <a:ext cx="922466" cy="42902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171470" y="1752600"/>
            <a:ext cx="210312" cy="186744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381782" y="3593461"/>
            <a:ext cx="1770191" cy="33138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187345" y="1771943"/>
            <a:ext cx="1780350" cy="2854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086813" y="1329898"/>
            <a:ext cx="1759722" cy="1913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2140079" y="3382373"/>
            <a:ext cx="812417" cy="54080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4212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a:extLst>
              <a:ext uri="{FF2B5EF4-FFF2-40B4-BE49-F238E27FC236}">
                <a16:creationId xmlns:a16="http://schemas.microsoft.com/office/drawing/2014/main" id="{E85536DC-0439-4CBA-19EC-2A5767B6FFEB}"/>
              </a:ext>
            </a:extLst>
          </p:cNvPr>
          <p:cNvGrpSpPr/>
          <p:nvPr/>
        </p:nvGrpSpPr>
        <p:grpSpPr>
          <a:xfrm>
            <a:off x="-11410" y="6045362"/>
            <a:ext cx="9155410" cy="814015"/>
            <a:chOff x="-11410" y="6045362"/>
            <a:chExt cx="9155410" cy="814015"/>
          </a:xfrm>
        </p:grpSpPr>
        <p:sp>
          <p:nvSpPr>
            <p:cNvPr id="3" name="Rectangle 24">
              <a:extLst>
                <a:ext uri="{FF2B5EF4-FFF2-40B4-BE49-F238E27FC236}">
                  <a16:creationId xmlns:a16="http://schemas.microsoft.com/office/drawing/2014/main" id="{46C775E8-A6A6-25E5-5B86-0E20C41934F0}"/>
                </a:ext>
              </a:extLst>
            </p:cNvPr>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4" name="Group 25">
              <a:extLst>
                <a:ext uri="{FF2B5EF4-FFF2-40B4-BE49-F238E27FC236}">
                  <a16:creationId xmlns:a16="http://schemas.microsoft.com/office/drawing/2014/main" id="{358FD37F-EBB8-BC54-B2FB-CE512EDBC895}"/>
                </a:ext>
              </a:extLst>
            </p:cNvPr>
            <p:cNvGrpSpPr>
              <a:grpSpLocks noChangeAspect="1"/>
            </p:cNvGrpSpPr>
            <p:nvPr/>
          </p:nvGrpSpPr>
          <p:grpSpPr>
            <a:xfrm>
              <a:off x="76200" y="6045362"/>
              <a:ext cx="457200" cy="568134"/>
              <a:chOff x="-1071843" y="4495800"/>
              <a:chExt cx="662268" cy="822960"/>
            </a:xfrm>
          </p:grpSpPr>
          <p:pic>
            <p:nvPicPr>
              <p:cNvPr id="10" name="Picture 28">
                <a:extLst>
                  <a:ext uri="{FF2B5EF4-FFF2-40B4-BE49-F238E27FC236}">
                    <a16:creationId xmlns:a16="http://schemas.microsoft.com/office/drawing/2014/main" id="{C8C2E55C-7AB4-AA09-C013-1A66A02F4D21}"/>
                  </a:ext>
                </a:extLst>
              </p:cNvPr>
              <p:cNvPicPr>
                <a:picLocks noChangeAspect="1"/>
              </p:cNvPicPr>
              <p:nvPr/>
            </p:nvPicPr>
            <p:blipFill>
              <a:blip r:embed="rId2"/>
              <a:stretch>
                <a:fillRect/>
              </a:stretch>
            </p:blipFill>
            <p:spPr>
              <a:xfrm>
                <a:off x="-1066800" y="4495800"/>
                <a:ext cx="657225" cy="822960"/>
              </a:xfrm>
              <a:prstGeom prst="rect">
                <a:avLst/>
              </a:prstGeom>
            </p:spPr>
          </p:pic>
          <p:sp>
            <p:nvSpPr>
              <p:cNvPr id="12" name="Rectangle 29">
                <a:extLst>
                  <a:ext uri="{FF2B5EF4-FFF2-40B4-BE49-F238E27FC236}">
                    <a16:creationId xmlns:a16="http://schemas.microsoft.com/office/drawing/2014/main" id="{00EDF362-90E3-1BC5-CC17-5584FE2618BB}"/>
                  </a:ext>
                </a:extLst>
              </p:cNvPr>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0">
                <a:extLst>
                  <a:ext uri="{FF2B5EF4-FFF2-40B4-BE49-F238E27FC236}">
                    <a16:creationId xmlns:a16="http://schemas.microsoft.com/office/drawing/2014/main" id="{DBE40047-6B38-396F-DCC3-7BE6B77918D7}"/>
                  </a:ext>
                </a:extLst>
              </p:cNvPr>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26">
              <a:extLst>
                <a:ext uri="{FF2B5EF4-FFF2-40B4-BE49-F238E27FC236}">
                  <a16:creationId xmlns:a16="http://schemas.microsoft.com/office/drawing/2014/main" id="{3AAA5429-4071-FC8C-79E6-A1C8851E8E6B}"/>
                </a:ext>
              </a:extLst>
            </p:cNvPr>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27">
              <a:extLst>
                <a:ext uri="{FF2B5EF4-FFF2-40B4-BE49-F238E27FC236}">
                  <a16:creationId xmlns:a16="http://schemas.microsoft.com/office/drawing/2014/main" id="{B8FF1D22-B2C8-0196-7719-F0EF54226BCB}"/>
                </a:ext>
              </a:extLst>
            </p:cNvPr>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pic>
        <p:nvPicPr>
          <p:cNvPr id="15" name="图片 14" descr="图表, 折线图&#10;&#10;描述已自动生成">
            <a:extLst>
              <a:ext uri="{FF2B5EF4-FFF2-40B4-BE49-F238E27FC236}">
                <a16:creationId xmlns:a16="http://schemas.microsoft.com/office/drawing/2014/main" id="{EC85DC28-0C41-827E-A692-09D6B2A67D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0" y="869357"/>
            <a:ext cx="3006424" cy="2340000"/>
          </a:xfrm>
          <a:prstGeom prst="rect">
            <a:avLst/>
          </a:prstGeom>
        </p:spPr>
      </p:pic>
      <p:sp>
        <p:nvSpPr>
          <p:cNvPr id="16" name="Title 1">
            <a:extLst>
              <a:ext uri="{FF2B5EF4-FFF2-40B4-BE49-F238E27FC236}">
                <a16:creationId xmlns:a16="http://schemas.microsoft.com/office/drawing/2014/main" id="{BD4EA217-7A16-AD83-2717-F3412AB9D054}"/>
              </a:ext>
            </a:extLst>
          </p:cNvPr>
          <p:cNvSpPr txBox="1">
            <a:spLocks/>
          </p:cNvSpPr>
          <p:nvPr/>
        </p:nvSpPr>
        <p:spPr>
          <a:xfrm>
            <a:off x="76200" y="122213"/>
            <a:ext cx="9013529" cy="656695"/>
          </a:xfrm>
          <a:prstGeom prst="rect">
            <a:avLst/>
          </a:prstGeom>
        </p:spPr>
        <p:txBody>
          <a:bodyPr vert="horz" lIns="91440" tIns="45720" rIns="91440" bIns="45720" rtlCol="0" anchor="ctr">
            <a:normAutofit fontScale="30000" lnSpcReduction="2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a:defRPr/>
            </a:pPr>
            <a:r>
              <a:rPr lang="en-US" sz="8700" b="1" dirty="0"/>
              <a:t>3D PTV for 3D printed plastic rectangular piece</a:t>
            </a:r>
          </a:p>
          <a:p>
            <a:pPr lvl="0">
              <a:defRPr/>
            </a:pPr>
            <a:r>
              <a:rPr lang="en-US" b="1" dirty="0"/>
              <a:t> </a:t>
            </a:r>
            <a:endParaRPr lang="en-US" sz="3300" b="1" dirty="0"/>
          </a:p>
        </p:txBody>
      </p:sp>
      <p:cxnSp>
        <p:nvCxnSpPr>
          <p:cNvPr id="17" name="Straight Connector 17">
            <a:extLst>
              <a:ext uri="{FF2B5EF4-FFF2-40B4-BE49-F238E27FC236}">
                <a16:creationId xmlns:a16="http://schemas.microsoft.com/office/drawing/2014/main" id="{D99AD00A-7297-D511-8DCC-11B3BF346A3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sp>
        <p:nvSpPr>
          <p:cNvPr id="19" name="TextBox 4">
            <a:extLst>
              <a:ext uri="{FF2B5EF4-FFF2-40B4-BE49-F238E27FC236}">
                <a16:creationId xmlns:a16="http://schemas.microsoft.com/office/drawing/2014/main" id="{CBA81D7F-71E2-A4AE-1616-95F48DB71550}"/>
              </a:ext>
            </a:extLst>
          </p:cNvPr>
          <p:cNvSpPr txBox="1"/>
          <p:nvPr/>
        </p:nvSpPr>
        <p:spPr>
          <a:xfrm>
            <a:off x="4093280" y="3408600"/>
            <a:ext cx="948145" cy="369332"/>
          </a:xfrm>
          <a:prstGeom prst="rect">
            <a:avLst/>
          </a:prstGeom>
          <a:noFill/>
        </p:spPr>
        <p:txBody>
          <a:bodyPr wrap="none" rtlCol="0">
            <a:spAutoFit/>
          </a:bodyPr>
          <a:lstStyle/>
          <a:p>
            <a:r>
              <a:rPr lang="en-US" dirty="0">
                <a:latin typeface="+mj-lt"/>
                <a:cs typeface="Times New Roman" panose="02020603050405020304" pitchFamily="18" charset="0"/>
              </a:rPr>
              <a:t>x-y view</a:t>
            </a:r>
          </a:p>
        </p:txBody>
      </p:sp>
      <p:sp>
        <p:nvSpPr>
          <p:cNvPr id="20" name="TextBox 4">
            <a:extLst>
              <a:ext uri="{FF2B5EF4-FFF2-40B4-BE49-F238E27FC236}">
                <a16:creationId xmlns:a16="http://schemas.microsoft.com/office/drawing/2014/main" id="{BDD4EFB2-C7A8-5252-EF63-6310F113F96D}"/>
              </a:ext>
            </a:extLst>
          </p:cNvPr>
          <p:cNvSpPr txBox="1"/>
          <p:nvPr/>
        </p:nvSpPr>
        <p:spPr>
          <a:xfrm>
            <a:off x="7289471" y="3420309"/>
            <a:ext cx="940129" cy="369332"/>
          </a:xfrm>
          <a:prstGeom prst="rect">
            <a:avLst/>
          </a:prstGeom>
          <a:noFill/>
        </p:spPr>
        <p:txBody>
          <a:bodyPr wrap="none" rtlCol="0">
            <a:spAutoFit/>
          </a:bodyPr>
          <a:lstStyle/>
          <a:p>
            <a:r>
              <a:rPr lang="en-US" dirty="0">
                <a:latin typeface="+mj-lt"/>
                <a:cs typeface="Times New Roman" panose="02020603050405020304" pitchFamily="18" charset="0"/>
              </a:rPr>
              <a:t>y-z view</a:t>
            </a:r>
          </a:p>
        </p:txBody>
      </p:sp>
      <p:pic>
        <p:nvPicPr>
          <p:cNvPr id="22" name="图片 21" descr="图表, 折线图&#10;&#10;描述已自动生成">
            <a:extLst>
              <a:ext uri="{FF2B5EF4-FFF2-40B4-BE49-F238E27FC236}">
                <a16:creationId xmlns:a16="http://schemas.microsoft.com/office/drawing/2014/main" id="{18A762B8-F3A3-7E01-033C-DD03750934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3305" y="853090"/>
            <a:ext cx="3006424" cy="2340000"/>
          </a:xfrm>
          <a:prstGeom prst="rect">
            <a:avLst/>
          </a:prstGeom>
        </p:spPr>
      </p:pic>
      <p:pic>
        <p:nvPicPr>
          <p:cNvPr id="24" name="图片 23" descr="图表, 雷达图&#10;&#10;描述已自动生成">
            <a:extLst>
              <a:ext uri="{FF2B5EF4-FFF2-40B4-BE49-F238E27FC236}">
                <a16:creationId xmlns:a16="http://schemas.microsoft.com/office/drawing/2014/main" id="{006AD289-9B80-BFC9-803D-823E9E6BE35C}"/>
              </a:ext>
            </a:extLst>
          </p:cNvPr>
          <p:cNvPicPr>
            <a:picLocks noChangeAspect="1"/>
          </p:cNvPicPr>
          <p:nvPr/>
        </p:nvPicPr>
        <p:blipFill rotWithShape="1">
          <a:blip r:embed="rId5">
            <a:extLst>
              <a:ext uri="{28A0092B-C50C-407E-A947-70E740481C1C}">
                <a14:useLocalDpi xmlns:a14="http://schemas.microsoft.com/office/drawing/2010/main" val="0"/>
              </a:ext>
            </a:extLst>
          </a:blip>
          <a:srcRect l="24671" t="7628" r="12216" b="4725"/>
          <a:stretch/>
        </p:blipFill>
        <p:spPr>
          <a:xfrm>
            <a:off x="351046" y="833048"/>
            <a:ext cx="2860538" cy="3091929"/>
          </a:xfrm>
          <a:prstGeom prst="rect">
            <a:avLst/>
          </a:prstGeom>
        </p:spPr>
      </p:pic>
      <p:sp>
        <p:nvSpPr>
          <p:cNvPr id="18" name="TextBox 4">
            <a:extLst>
              <a:ext uri="{FF2B5EF4-FFF2-40B4-BE49-F238E27FC236}">
                <a16:creationId xmlns:a16="http://schemas.microsoft.com/office/drawing/2014/main" id="{7B82EAE3-9DC7-B016-0C79-ED7BA2FC45D0}"/>
              </a:ext>
            </a:extLst>
          </p:cNvPr>
          <p:cNvSpPr txBox="1"/>
          <p:nvPr/>
        </p:nvSpPr>
        <p:spPr>
          <a:xfrm>
            <a:off x="990600" y="3756544"/>
            <a:ext cx="933717" cy="369332"/>
          </a:xfrm>
          <a:prstGeom prst="rect">
            <a:avLst/>
          </a:prstGeom>
          <a:noFill/>
        </p:spPr>
        <p:txBody>
          <a:bodyPr wrap="none" rtlCol="0">
            <a:spAutoFit/>
          </a:bodyPr>
          <a:lstStyle/>
          <a:p>
            <a:r>
              <a:rPr lang="en-US" dirty="0">
                <a:latin typeface="+mj-lt"/>
                <a:cs typeface="Times New Roman" panose="02020603050405020304" pitchFamily="18" charset="0"/>
              </a:rPr>
              <a:t>3D view</a:t>
            </a:r>
          </a:p>
        </p:txBody>
      </p:sp>
      <p:cxnSp>
        <p:nvCxnSpPr>
          <p:cNvPr id="25" name="Straight Connector 35">
            <a:extLst>
              <a:ext uri="{FF2B5EF4-FFF2-40B4-BE49-F238E27FC236}">
                <a16:creationId xmlns:a16="http://schemas.microsoft.com/office/drawing/2014/main" id="{2E08C452-3044-A18E-0376-3250E0A2BE3E}"/>
              </a:ext>
            </a:extLst>
          </p:cNvPr>
          <p:cNvCxnSpPr>
            <a:cxnSpLocks/>
          </p:cNvCxnSpPr>
          <p:nvPr/>
        </p:nvCxnSpPr>
        <p:spPr>
          <a:xfrm flipV="1">
            <a:off x="485687" y="1066800"/>
            <a:ext cx="809713" cy="457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35">
            <a:extLst>
              <a:ext uri="{FF2B5EF4-FFF2-40B4-BE49-F238E27FC236}">
                <a16:creationId xmlns:a16="http://schemas.microsoft.com/office/drawing/2014/main" id="{ECD313A7-97F6-B744-D664-50D03DE0F6D0}"/>
              </a:ext>
            </a:extLst>
          </p:cNvPr>
          <p:cNvCxnSpPr>
            <a:cxnSpLocks/>
          </p:cNvCxnSpPr>
          <p:nvPr/>
        </p:nvCxnSpPr>
        <p:spPr>
          <a:xfrm>
            <a:off x="485687" y="1524000"/>
            <a:ext cx="123913" cy="157745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5">
            <a:extLst>
              <a:ext uri="{FF2B5EF4-FFF2-40B4-BE49-F238E27FC236}">
                <a16:creationId xmlns:a16="http://schemas.microsoft.com/office/drawing/2014/main" id="{373B5E54-D692-2EC5-FB36-9AD14C4EABDD}"/>
              </a:ext>
            </a:extLst>
          </p:cNvPr>
          <p:cNvCxnSpPr>
            <a:cxnSpLocks/>
          </p:cNvCxnSpPr>
          <p:nvPr/>
        </p:nvCxnSpPr>
        <p:spPr>
          <a:xfrm>
            <a:off x="609600" y="3101456"/>
            <a:ext cx="1295400" cy="47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5">
            <a:extLst>
              <a:ext uri="{FF2B5EF4-FFF2-40B4-BE49-F238E27FC236}">
                <a16:creationId xmlns:a16="http://schemas.microsoft.com/office/drawing/2014/main" id="{1A69F824-CF44-90FC-2336-FB596F7CAA13}"/>
              </a:ext>
            </a:extLst>
          </p:cNvPr>
          <p:cNvCxnSpPr>
            <a:cxnSpLocks/>
          </p:cNvCxnSpPr>
          <p:nvPr/>
        </p:nvCxnSpPr>
        <p:spPr>
          <a:xfrm flipH="1">
            <a:off x="1924317" y="3101456"/>
            <a:ext cx="666483" cy="47994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5">
            <a:extLst>
              <a:ext uri="{FF2B5EF4-FFF2-40B4-BE49-F238E27FC236}">
                <a16:creationId xmlns:a16="http://schemas.microsoft.com/office/drawing/2014/main" id="{E35C82BD-6F45-394E-34F4-9CED5B8F68F3}"/>
              </a:ext>
            </a:extLst>
          </p:cNvPr>
          <p:cNvCxnSpPr>
            <a:cxnSpLocks/>
          </p:cNvCxnSpPr>
          <p:nvPr/>
        </p:nvCxnSpPr>
        <p:spPr>
          <a:xfrm>
            <a:off x="1828800" y="1981200"/>
            <a:ext cx="76200" cy="16002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5">
            <a:extLst>
              <a:ext uri="{FF2B5EF4-FFF2-40B4-BE49-F238E27FC236}">
                <a16:creationId xmlns:a16="http://schemas.microsoft.com/office/drawing/2014/main" id="{76AA5DAE-7B67-F827-D1F4-12445C3D8EA8}"/>
              </a:ext>
            </a:extLst>
          </p:cNvPr>
          <p:cNvCxnSpPr>
            <a:cxnSpLocks/>
          </p:cNvCxnSpPr>
          <p:nvPr/>
        </p:nvCxnSpPr>
        <p:spPr>
          <a:xfrm flipH="1">
            <a:off x="1846604" y="1524000"/>
            <a:ext cx="783906" cy="499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35">
            <a:extLst>
              <a:ext uri="{FF2B5EF4-FFF2-40B4-BE49-F238E27FC236}">
                <a16:creationId xmlns:a16="http://schemas.microsoft.com/office/drawing/2014/main" id="{ACB65FF3-7D68-560E-0ACE-527378FC6854}"/>
              </a:ext>
            </a:extLst>
          </p:cNvPr>
          <p:cNvCxnSpPr>
            <a:cxnSpLocks/>
          </p:cNvCxnSpPr>
          <p:nvPr/>
        </p:nvCxnSpPr>
        <p:spPr>
          <a:xfrm>
            <a:off x="495300" y="1546821"/>
            <a:ext cx="1351304" cy="4762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35">
            <a:extLst>
              <a:ext uri="{FF2B5EF4-FFF2-40B4-BE49-F238E27FC236}">
                <a16:creationId xmlns:a16="http://schemas.microsoft.com/office/drawing/2014/main" id="{07D8BE6C-04C3-5220-C646-0C2DA4BFDF4F}"/>
              </a:ext>
            </a:extLst>
          </p:cNvPr>
          <p:cNvCxnSpPr>
            <a:cxnSpLocks/>
          </p:cNvCxnSpPr>
          <p:nvPr/>
        </p:nvCxnSpPr>
        <p:spPr>
          <a:xfrm flipH="1">
            <a:off x="2614317" y="1524000"/>
            <a:ext cx="32387" cy="16189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35">
            <a:extLst>
              <a:ext uri="{FF2B5EF4-FFF2-40B4-BE49-F238E27FC236}">
                <a16:creationId xmlns:a16="http://schemas.microsoft.com/office/drawing/2014/main" id="{1916E457-2482-79D8-7410-6E4112893F37}"/>
              </a:ext>
            </a:extLst>
          </p:cNvPr>
          <p:cNvCxnSpPr>
            <a:cxnSpLocks/>
          </p:cNvCxnSpPr>
          <p:nvPr/>
        </p:nvCxnSpPr>
        <p:spPr>
          <a:xfrm>
            <a:off x="1287502" y="1065932"/>
            <a:ext cx="1377006" cy="45806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9AD4B9FB-C936-5B44-9B50-74E5047DDC3D}"/>
              </a:ext>
            </a:extLst>
          </p:cNvPr>
          <p:cNvSpPr txBox="1"/>
          <p:nvPr/>
        </p:nvSpPr>
        <p:spPr>
          <a:xfrm>
            <a:off x="3449530" y="4259350"/>
            <a:ext cx="5486400" cy="2031325"/>
          </a:xfrm>
          <a:prstGeom prst="rect">
            <a:avLst/>
          </a:prstGeom>
          <a:noFill/>
        </p:spPr>
        <p:txBody>
          <a:bodyPr wrap="square">
            <a:spAutoFit/>
          </a:bodyPr>
          <a:lstStyle/>
          <a:p>
            <a:r>
              <a:rPr lang="en-US" dirty="0">
                <a:latin typeface="+mj-lt"/>
                <a:cs typeface="Times New Roman" panose="02020603050405020304" pitchFamily="18" charset="0"/>
              </a:rPr>
              <a:t>Because the target has a rectangular shape, it appears relatively large compared to the small investigation volume, high density making it difficult to distinguish and match them from different views. The targets' projections are overlapping, and </a:t>
            </a:r>
            <a:r>
              <a:rPr lang="en-US" dirty="0">
                <a:solidFill>
                  <a:srgbClr val="FF0000"/>
                </a:solidFill>
                <a:latin typeface="+mj-lt"/>
                <a:cs typeface="Times New Roman" panose="02020603050405020304" pitchFamily="18" charset="0"/>
              </a:rPr>
              <a:t>we are currently using line detection to separate them (maybe we shouldn’t mention)</a:t>
            </a:r>
          </a:p>
        </p:txBody>
      </p:sp>
      <p:pic>
        <p:nvPicPr>
          <p:cNvPr id="53" name="Picture 4">
            <a:extLst>
              <a:ext uri="{FF2B5EF4-FFF2-40B4-BE49-F238E27FC236}">
                <a16:creationId xmlns:a16="http://schemas.microsoft.com/office/drawing/2014/main" id="{841B27D8-6853-61A1-38F3-F07255A627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5870" y="4196973"/>
            <a:ext cx="2872516" cy="1436258"/>
          </a:xfrm>
          <a:prstGeom prst="rect">
            <a:avLst/>
          </a:prstGeom>
        </p:spPr>
      </p:pic>
      <p:sp>
        <p:nvSpPr>
          <p:cNvPr id="54" name="TextBox 4">
            <a:extLst>
              <a:ext uri="{FF2B5EF4-FFF2-40B4-BE49-F238E27FC236}">
                <a16:creationId xmlns:a16="http://schemas.microsoft.com/office/drawing/2014/main" id="{EEE6986A-F057-60E8-57B7-48E995D43191}"/>
              </a:ext>
            </a:extLst>
          </p:cNvPr>
          <p:cNvSpPr txBox="1"/>
          <p:nvPr/>
        </p:nvSpPr>
        <p:spPr>
          <a:xfrm>
            <a:off x="762000" y="5727338"/>
            <a:ext cx="1806970" cy="369332"/>
          </a:xfrm>
          <a:prstGeom prst="rect">
            <a:avLst/>
          </a:prstGeom>
          <a:noFill/>
        </p:spPr>
        <p:txBody>
          <a:bodyPr wrap="none" rtlCol="0">
            <a:spAutoFit/>
          </a:bodyPr>
          <a:lstStyle/>
          <a:p>
            <a:r>
              <a:rPr lang="en-US" dirty="0">
                <a:latin typeface="+mj-lt"/>
                <a:cs typeface="Times New Roman" panose="02020603050405020304" pitchFamily="18" charset="0"/>
              </a:rPr>
              <a:t>4 pieces tracking</a:t>
            </a:r>
          </a:p>
        </p:txBody>
      </p:sp>
    </p:spTree>
    <p:extLst>
      <p:ext uri="{BB962C8B-B14F-4D97-AF65-F5344CB8AC3E}">
        <p14:creationId xmlns:p14="http://schemas.microsoft.com/office/powerpoint/2010/main" val="2105752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a:extLst>
              <a:ext uri="{FF2B5EF4-FFF2-40B4-BE49-F238E27FC236}">
                <a16:creationId xmlns:a16="http://schemas.microsoft.com/office/drawing/2014/main" id="{E85536DC-0439-4CBA-19EC-2A5767B6FFEB}"/>
              </a:ext>
            </a:extLst>
          </p:cNvPr>
          <p:cNvGrpSpPr/>
          <p:nvPr/>
        </p:nvGrpSpPr>
        <p:grpSpPr>
          <a:xfrm>
            <a:off x="-11410" y="6045362"/>
            <a:ext cx="9155410" cy="814015"/>
            <a:chOff x="-11410" y="6045362"/>
            <a:chExt cx="9155410" cy="814015"/>
          </a:xfrm>
        </p:grpSpPr>
        <p:sp>
          <p:nvSpPr>
            <p:cNvPr id="3" name="Rectangle 24">
              <a:extLst>
                <a:ext uri="{FF2B5EF4-FFF2-40B4-BE49-F238E27FC236}">
                  <a16:creationId xmlns:a16="http://schemas.microsoft.com/office/drawing/2014/main" id="{46C775E8-A6A6-25E5-5B86-0E20C41934F0}"/>
                </a:ext>
              </a:extLst>
            </p:cNvPr>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4" name="Group 25">
              <a:extLst>
                <a:ext uri="{FF2B5EF4-FFF2-40B4-BE49-F238E27FC236}">
                  <a16:creationId xmlns:a16="http://schemas.microsoft.com/office/drawing/2014/main" id="{358FD37F-EBB8-BC54-B2FB-CE512EDBC895}"/>
                </a:ext>
              </a:extLst>
            </p:cNvPr>
            <p:cNvGrpSpPr>
              <a:grpSpLocks noChangeAspect="1"/>
            </p:cNvGrpSpPr>
            <p:nvPr/>
          </p:nvGrpSpPr>
          <p:grpSpPr>
            <a:xfrm>
              <a:off x="76200" y="6045362"/>
              <a:ext cx="457200" cy="568134"/>
              <a:chOff x="-1071843" y="4495800"/>
              <a:chExt cx="662268" cy="822960"/>
            </a:xfrm>
          </p:grpSpPr>
          <p:pic>
            <p:nvPicPr>
              <p:cNvPr id="10" name="Picture 28">
                <a:extLst>
                  <a:ext uri="{FF2B5EF4-FFF2-40B4-BE49-F238E27FC236}">
                    <a16:creationId xmlns:a16="http://schemas.microsoft.com/office/drawing/2014/main" id="{C8C2E55C-7AB4-AA09-C013-1A66A02F4D21}"/>
                  </a:ext>
                </a:extLst>
              </p:cNvPr>
              <p:cNvPicPr>
                <a:picLocks noChangeAspect="1"/>
              </p:cNvPicPr>
              <p:nvPr/>
            </p:nvPicPr>
            <p:blipFill>
              <a:blip r:embed="rId2"/>
              <a:stretch>
                <a:fillRect/>
              </a:stretch>
            </p:blipFill>
            <p:spPr>
              <a:xfrm>
                <a:off x="-1066800" y="4495800"/>
                <a:ext cx="657225" cy="822960"/>
              </a:xfrm>
              <a:prstGeom prst="rect">
                <a:avLst/>
              </a:prstGeom>
            </p:spPr>
          </p:pic>
          <p:sp>
            <p:nvSpPr>
              <p:cNvPr id="12" name="Rectangle 29">
                <a:extLst>
                  <a:ext uri="{FF2B5EF4-FFF2-40B4-BE49-F238E27FC236}">
                    <a16:creationId xmlns:a16="http://schemas.microsoft.com/office/drawing/2014/main" id="{00EDF362-90E3-1BC5-CC17-5584FE2618BB}"/>
                  </a:ext>
                </a:extLst>
              </p:cNvPr>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0">
                <a:extLst>
                  <a:ext uri="{FF2B5EF4-FFF2-40B4-BE49-F238E27FC236}">
                    <a16:creationId xmlns:a16="http://schemas.microsoft.com/office/drawing/2014/main" id="{DBE40047-6B38-396F-DCC3-7BE6B77918D7}"/>
                  </a:ext>
                </a:extLst>
              </p:cNvPr>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26">
              <a:extLst>
                <a:ext uri="{FF2B5EF4-FFF2-40B4-BE49-F238E27FC236}">
                  <a16:creationId xmlns:a16="http://schemas.microsoft.com/office/drawing/2014/main" id="{3AAA5429-4071-FC8C-79E6-A1C8851E8E6B}"/>
                </a:ext>
              </a:extLst>
            </p:cNvPr>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27">
              <a:extLst>
                <a:ext uri="{FF2B5EF4-FFF2-40B4-BE49-F238E27FC236}">
                  <a16:creationId xmlns:a16="http://schemas.microsoft.com/office/drawing/2014/main" id="{B8FF1D22-B2C8-0196-7719-F0EF54226BCB}"/>
                </a:ext>
              </a:extLst>
            </p:cNvPr>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16" name="Title 1">
            <a:extLst>
              <a:ext uri="{FF2B5EF4-FFF2-40B4-BE49-F238E27FC236}">
                <a16:creationId xmlns:a16="http://schemas.microsoft.com/office/drawing/2014/main" id="{BD4EA217-7A16-AD83-2717-F3412AB9D054}"/>
              </a:ext>
            </a:extLst>
          </p:cNvPr>
          <p:cNvSpPr txBox="1">
            <a:spLocks/>
          </p:cNvSpPr>
          <p:nvPr/>
        </p:nvSpPr>
        <p:spPr>
          <a:xfrm>
            <a:off x="76200" y="122213"/>
            <a:ext cx="9013529" cy="656695"/>
          </a:xfrm>
          <a:prstGeom prst="rect">
            <a:avLst/>
          </a:prstGeom>
        </p:spPr>
        <p:txBody>
          <a:bodyPr vert="horz" lIns="91440" tIns="45720" rIns="91440" bIns="45720" rtlCol="0" anchor="ctr">
            <a:normAutofit fontScale="30000" lnSpcReduction="2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a:defRPr/>
            </a:pPr>
            <a:r>
              <a:rPr lang="en-US" sz="8700" b="1" dirty="0"/>
              <a:t>3D PTV for grass</a:t>
            </a:r>
          </a:p>
          <a:p>
            <a:pPr lvl="0">
              <a:defRPr/>
            </a:pPr>
            <a:r>
              <a:rPr lang="en-US" b="1" dirty="0"/>
              <a:t> </a:t>
            </a:r>
            <a:endParaRPr lang="en-US" sz="3300" b="1" dirty="0"/>
          </a:p>
        </p:txBody>
      </p:sp>
      <p:cxnSp>
        <p:nvCxnSpPr>
          <p:cNvPr id="17" name="Straight Connector 17">
            <a:extLst>
              <a:ext uri="{FF2B5EF4-FFF2-40B4-BE49-F238E27FC236}">
                <a16:creationId xmlns:a16="http://schemas.microsoft.com/office/drawing/2014/main" id="{D99AD00A-7297-D511-8DCC-11B3BF346A3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pic>
        <p:nvPicPr>
          <p:cNvPr id="7" name="Picture 6" descr="A picture containing outdoor&#10;&#10;Description automatically generated">
            <a:extLst>
              <a:ext uri="{FF2B5EF4-FFF2-40B4-BE49-F238E27FC236}">
                <a16:creationId xmlns:a16="http://schemas.microsoft.com/office/drawing/2014/main" id="{F49D3855-A0CB-C4F4-511B-30FCD2CF40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70" y="950132"/>
            <a:ext cx="2190576" cy="1796065"/>
          </a:xfrm>
          <a:prstGeom prst="rect">
            <a:avLst/>
          </a:prstGeom>
        </p:spPr>
      </p:pic>
      <p:sp>
        <p:nvSpPr>
          <p:cNvPr id="9" name="TextBox 4">
            <a:extLst>
              <a:ext uri="{FF2B5EF4-FFF2-40B4-BE49-F238E27FC236}">
                <a16:creationId xmlns:a16="http://schemas.microsoft.com/office/drawing/2014/main" id="{D235494C-DB3A-1893-0DF1-96661FF493B6}"/>
              </a:ext>
            </a:extLst>
          </p:cNvPr>
          <p:cNvSpPr txBox="1"/>
          <p:nvPr/>
        </p:nvSpPr>
        <p:spPr>
          <a:xfrm>
            <a:off x="291510" y="2828570"/>
            <a:ext cx="2070536" cy="646331"/>
          </a:xfrm>
          <a:prstGeom prst="rect">
            <a:avLst/>
          </a:prstGeom>
          <a:noFill/>
        </p:spPr>
        <p:txBody>
          <a:bodyPr wrap="square" rtlCol="0">
            <a:spAutoFit/>
          </a:bodyPr>
          <a:lstStyle/>
          <a:p>
            <a:r>
              <a:rPr lang="en-US" dirty="0">
                <a:latin typeface="+mj-lt"/>
                <a:cs typeface="Times New Roman" panose="02020603050405020304" pitchFamily="18" charset="0"/>
              </a:rPr>
              <a:t>Maximum density we can track</a:t>
            </a:r>
          </a:p>
        </p:txBody>
      </p:sp>
      <p:pic>
        <p:nvPicPr>
          <p:cNvPr id="14" name="Picture 13" descr="A picture containing text, window&#10;&#10;Description automatically generated">
            <a:extLst>
              <a:ext uri="{FF2B5EF4-FFF2-40B4-BE49-F238E27FC236}">
                <a16:creationId xmlns:a16="http://schemas.microsoft.com/office/drawing/2014/main" id="{80D19116-360F-DB8D-E42F-EB75452C54C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125" t="2674" r="27708"/>
          <a:stretch/>
        </p:blipFill>
        <p:spPr>
          <a:xfrm>
            <a:off x="168006" y="3538435"/>
            <a:ext cx="2446449" cy="2403229"/>
          </a:xfrm>
          <a:prstGeom prst="rect">
            <a:avLst/>
          </a:prstGeom>
        </p:spPr>
      </p:pic>
      <p:sp>
        <p:nvSpPr>
          <p:cNvPr id="21" name="Oval 20">
            <a:extLst>
              <a:ext uri="{FF2B5EF4-FFF2-40B4-BE49-F238E27FC236}">
                <a16:creationId xmlns:a16="http://schemas.microsoft.com/office/drawing/2014/main" id="{05B00659-DD4A-8E1A-5142-A3649AC12B04}"/>
              </a:ext>
            </a:extLst>
          </p:cNvPr>
          <p:cNvSpPr/>
          <p:nvPr/>
        </p:nvSpPr>
        <p:spPr>
          <a:xfrm>
            <a:off x="533400" y="3962400"/>
            <a:ext cx="1371600" cy="1371600"/>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C3206F6E-50A5-DC38-456F-882447850B54}"/>
              </a:ext>
            </a:extLst>
          </p:cNvPr>
          <p:cNvCxnSpPr>
            <a:cxnSpLocks/>
          </p:cNvCxnSpPr>
          <p:nvPr/>
        </p:nvCxnSpPr>
        <p:spPr>
          <a:xfrm>
            <a:off x="1600200" y="5219735"/>
            <a:ext cx="304800" cy="756077"/>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sp>
        <p:nvSpPr>
          <p:cNvPr id="27" name="TextBox 4">
            <a:extLst>
              <a:ext uri="{FF2B5EF4-FFF2-40B4-BE49-F238E27FC236}">
                <a16:creationId xmlns:a16="http://schemas.microsoft.com/office/drawing/2014/main" id="{2FB2E01E-9950-899D-B3D1-9787421E6304}"/>
              </a:ext>
            </a:extLst>
          </p:cNvPr>
          <p:cNvSpPr txBox="1"/>
          <p:nvPr/>
        </p:nvSpPr>
        <p:spPr>
          <a:xfrm>
            <a:off x="869732" y="5908326"/>
            <a:ext cx="2070536" cy="369332"/>
          </a:xfrm>
          <a:prstGeom prst="rect">
            <a:avLst/>
          </a:prstGeom>
          <a:noFill/>
        </p:spPr>
        <p:txBody>
          <a:bodyPr wrap="square" rtlCol="0">
            <a:spAutoFit/>
          </a:bodyPr>
          <a:lstStyle/>
          <a:p>
            <a:r>
              <a:rPr lang="en-US" dirty="0">
                <a:latin typeface="+mj-lt"/>
                <a:cs typeface="Times New Roman" panose="02020603050405020304" pitchFamily="18" charset="0"/>
              </a:rPr>
              <a:t>Too dense to track</a:t>
            </a:r>
          </a:p>
        </p:txBody>
      </p:sp>
      <p:pic>
        <p:nvPicPr>
          <p:cNvPr id="33" name="Picture 32" descr="Graphical user interface, application, PowerPoint&#10;&#10;Description automatically generated">
            <a:extLst>
              <a:ext uri="{FF2B5EF4-FFF2-40B4-BE49-F238E27FC236}">
                <a16:creationId xmlns:a16="http://schemas.microsoft.com/office/drawing/2014/main" id="{28388AF8-34A3-0C9C-A593-FFB53D29BB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27440" y="1365595"/>
            <a:ext cx="6194468" cy="3634268"/>
          </a:xfrm>
          <a:prstGeom prst="rect">
            <a:avLst/>
          </a:prstGeom>
        </p:spPr>
      </p:pic>
      <p:sp>
        <p:nvSpPr>
          <p:cNvPr id="36" name="TextBox 4">
            <a:extLst>
              <a:ext uri="{FF2B5EF4-FFF2-40B4-BE49-F238E27FC236}">
                <a16:creationId xmlns:a16="http://schemas.microsoft.com/office/drawing/2014/main" id="{FE75B4DB-282F-4A0A-1369-CDEF9DAE1BC6}"/>
              </a:ext>
            </a:extLst>
          </p:cNvPr>
          <p:cNvSpPr txBox="1"/>
          <p:nvPr/>
        </p:nvSpPr>
        <p:spPr>
          <a:xfrm>
            <a:off x="3303595" y="3079894"/>
            <a:ext cx="2514600" cy="369332"/>
          </a:xfrm>
          <a:prstGeom prst="rect">
            <a:avLst/>
          </a:prstGeom>
          <a:noFill/>
        </p:spPr>
        <p:txBody>
          <a:bodyPr wrap="square" rtlCol="0">
            <a:spAutoFit/>
          </a:bodyPr>
          <a:lstStyle/>
          <a:p>
            <a:r>
              <a:rPr lang="en-US" dirty="0">
                <a:latin typeface="+mj-lt"/>
                <a:cs typeface="Times New Roman" panose="02020603050405020304" pitchFamily="18" charset="0"/>
              </a:rPr>
              <a:t>Grass detected view 1</a:t>
            </a:r>
          </a:p>
        </p:txBody>
      </p:sp>
      <p:sp>
        <p:nvSpPr>
          <p:cNvPr id="37" name="TextBox 4">
            <a:extLst>
              <a:ext uri="{FF2B5EF4-FFF2-40B4-BE49-F238E27FC236}">
                <a16:creationId xmlns:a16="http://schemas.microsoft.com/office/drawing/2014/main" id="{804E5C61-5A92-1E2E-C261-2653BBD1E999}"/>
              </a:ext>
            </a:extLst>
          </p:cNvPr>
          <p:cNvSpPr txBox="1"/>
          <p:nvPr/>
        </p:nvSpPr>
        <p:spPr>
          <a:xfrm>
            <a:off x="6960626" y="4787625"/>
            <a:ext cx="2070536" cy="369332"/>
          </a:xfrm>
          <a:prstGeom prst="rect">
            <a:avLst/>
          </a:prstGeom>
          <a:noFill/>
        </p:spPr>
        <p:txBody>
          <a:bodyPr wrap="square" rtlCol="0">
            <a:spAutoFit/>
          </a:bodyPr>
          <a:lstStyle/>
          <a:p>
            <a:r>
              <a:rPr lang="en-US" dirty="0">
                <a:latin typeface="+mj-lt"/>
                <a:cs typeface="Times New Roman" panose="02020603050405020304" pitchFamily="18" charset="0"/>
              </a:rPr>
              <a:t>View 2</a:t>
            </a:r>
          </a:p>
        </p:txBody>
      </p:sp>
      <p:sp>
        <p:nvSpPr>
          <p:cNvPr id="38" name="TextBox 37">
            <a:extLst>
              <a:ext uri="{FF2B5EF4-FFF2-40B4-BE49-F238E27FC236}">
                <a16:creationId xmlns:a16="http://schemas.microsoft.com/office/drawing/2014/main" id="{2FE29791-DEE1-3A49-C2BE-22DF00287751}"/>
              </a:ext>
            </a:extLst>
          </p:cNvPr>
          <p:cNvSpPr txBox="1"/>
          <p:nvPr/>
        </p:nvSpPr>
        <p:spPr>
          <a:xfrm>
            <a:off x="8612692" y="1746868"/>
            <a:ext cx="538930" cy="707886"/>
          </a:xfrm>
          <a:prstGeom prst="rect">
            <a:avLst/>
          </a:prstGeom>
          <a:noFill/>
        </p:spPr>
        <p:txBody>
          <a:bodyPr wrap="none" rtlCol="0">
            <a:spAutoFit/>
          </a:bodyPr>
          <a:lstStyle/>
          <a:p>
            <a:r>
              <a:rPr lang="en-US" sz="4000" dirty="0"/>
              <a:t>…</a:t>
            </a:r>
          </a:p>
        </p:txBody>
      </p:sp>
      <p:sp>
        <p:nvSpPr>
          <p:cNvPr id="40" name="TextBox 39">
            <a:extLst>
              <a:ext uri="{FF2B5EF4-FFF2-40B4-BE49-F238E27FC236}">
                <a16:creationId xmlns:a16="http://schemas.microsoft.com/office/drawing/2014/main" id="{92978E2D-16AB-767D-F575-93428AE79CD8}"/>
              </a:ext>
            </a:extLst>
          </p:cNvPr>
          <p:cNvSpPr txBox="1"/>
          <p:nvPr/>
        </p:nvSpPr>
        <p:spPr>
          <a:xfrm>
            <a:off x="8601486" y="3608457"/>
            <a:ext cx="538930" cy="707886"/>
          </a:xfrm>
          <a:prstGeom prst="rect">
            <a:avLst/>
          </a:prstGeom>
          <a:noFill/>
        </p:spPr>
        <p:txBody>
          <a:bodyPr wrap="none" rtlCol="0">
            <a:spAutoFit/>
          </a:bodyPr>
          <a:lstStyle/>
          <a:p>
            <a:r>
              <a:rPr lang="en-US" sz="4000" dirty="0"/>
              <a:t>…</a:t>
            </a:r>
          </a:p>
        </p:txBody>
      </p:sp>
      <p:sp>
        <p:nvSpPr>
          <p:cNvPr id="41" name="TextBox 4">
            <a:extLst>
              <a:ext uri="{FF2B5EF4-FFF2-40B4-BE49-F238E27FC236}">
                <a16:creationId xmlns:a16="http://schemas.microsoft.com/office/drawing/2014/main" id="{9CBA408C-DC6F-3CC6-F1BA-493DFAB92735}"/>
              </a:ext>
            </a:extLst>
          </p:cNvPr>
          <p:cNvSpPr txBox="1"/>
          <p:nvPr/>
        </p:nvSpPr>
        <p:spPr>
          <a:xfrm>
            <a:off x="4113053" y="4794193"/>
            <a:ext cx="2070536" cy="369332"/>
          </a:xfrm>
          <a:prstGeom prst="rect">
            <a:avLst/>
          </a:prstGeom>
          <a:noFill/>
        </p:spPr>
        <p:txBody>
          <a:bodyPr wrap="square" rtlCol="0">
            <a:spAutoFit/>
          </a:bodyPr>
          <a:lstStyle/>
          <a:p>
            <a:r>
              <a:rPr lang="en-US" dirty="0">
                <a:latin typeface="+mj-lt"/>
                <a:cs typeface="Times New Roman" panose="02020603050405020304" pitchFamily="18" charset="0"/>
              </a:rPr>
              <a:t>View 1</a:t>
            </a:r>
          </a:p>
        </p:txBody>
      </p:sp>
      <p:sp>
        <p:nvSpPr>
          <p:cNvPr id="43" name="TextBox 4">
            <a:extLst>
              <a:ext uri="{FF2B5EF4-FFF2-40B4-BE49-F238E27FC236}">
                <a16:creationId xmlns:a16="http://schemas.microsoft.com/office/drawing/2014/main" id="{035CB880-F033-BC8E-4793-C3733A04EFBA}"/>
              </a:ext>
            </a:extLst>
          </p:cNvPr>
          <p:cNvSpPr txBox="1"/>
          <p:nvPr/>
        </p:nvSpPr>
        <p:spPr>
          <a:xfrm>
            <a:off x="6183589" y="3053382"/>
            <a:ext cx="2514600" cy="369332"/>
          </a:xfrm>
          <a:prstGeom prst="rect">
            <a:avLst/>
          </a:prstGeom>
          <a:noFill/>
        </p:spPr>
        <p:txBody>
          <a:bodyPr wrap="square" rtlCol="0">
            <a:spAutoFit/>
          </a:bodyPr>
          <a:lstStyle/>
          <a:p>
            <a:r>
              <a:rPr lang="en-US" dirty="0">
                <a:latin typeface="+mj-lt"/>
                <a:cs typeface="Times New Roman" panose="02020603050405020304" pitchFamily="18" charset="0"/>
              </a:rPr>
              <a:t>Grass detected view 2</a:t>
            </a:r>
          </a:p>
        </p:txBody>
      </p:sp>
      <p:sp>
        <p:nvSpPr>
          <p:cNvPr id="29" name="Arrow: Right 28">
            <a:extLst>
              <a:ext uri="{FF2B5EF4-FFF2-40B4-BE49-F238E27FC236}">
                <a16:creationId xmlns:a16="http://schemas.microsoft.com/office/drawing/2014/main" id="{EB2BD367-EE40-4F76-9DE8-7EE85F8F4D1D}"/>
              </a:ext>
            </a:extLst>
          </p:cNvPr>
          <p:cNvSpPr/>
          <p:nvPr/>
        </p:nvSpPr>
        <p:spPr>
          <a:xfrm>
            <a:off x="2614455" y="1752600"/>
            <a:ext cx="357345" cy="209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0B33843-437E-0277-EC31-733A160A8648}"/>
              </a:ext>
            </a:extLst>
          </p:cNvPr>
          <p:cNvSpPr txBox="1"/>
          <p:nvPr/>
        </p:nvSpPr>
        <p:spPr>
          <a:xfrm>
            <a:off x="3124200" y="5219735"/>
            <a:ext cx="5573989" cy="923330"/>
          </a:xfrm>
          <a:prstGeom prst="rect">
            <a:avLst/>
          </a:prstGeom>
          <a:noFill/>
        </p:spPr>
        <p:txBody>
          <a:bodyPr wrap="square" rtlCol="0">
            <a:spAutoFit/>
          </a:bodyPr>
          <a:lstStyle/>
          <a:p>
            <a:pPr marL="285750" indent="-285750">
              <a:buFont typeface="Arial" panose="020B0604020202020204" pitchFamily="34" charset="0"/>
              <a:buChar char="•"/>
            </a:pPr>
            <a:r>
              <a:rPr lang="en-US" dirty="0"/>
              <a:t>OSTU threshold method used for preprocessing.</a:t>
            </a:r>
          </a:p>
          <a:p>
            <a:pPr marL="285750" indent="-285750">
              <a:buFont typeface="Arial" panose="020B0604020202020204" pitchFamily="34" charset="0"/>
              <a:buChar char="•"/>
            </a:pPr>
            <a:r>
              <a:rPr lang="en-US" dirty="0"/>
              <a:t>Hough transform used for edge detection.</a:t>
            </a:r>
          </a:p>
          <a:p>
            <a:pPr marL="285750" indent="-285750">
              <a:buFont typeface="Arial" panose="020B0604020202020204" pitchFamily="34" charset="0"/>
              <a:buChar char="•"/>
            </a:pPr>
            <a:r>
              <a:rPr lang="en-US" dirty="0"/>
              <a:t>K cluster mean method to label each grass.</a:t>
            </a:r>
          </a:p>
        </p:txBody>
      </p:sp>
    </p:spTree>
    <p:extLst>
      <p:ext uri="{BB962C8B-B14F-4D97-AF65-F5344CB8AC3E}">
        <p14:creationId xmlns:p14="http://schemas.microsoft.com/office/powerpoint/2010/main" val="2689306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a:extLst>
              <a:ext uri="{FF2B5EF4-FFF2-40B4-BE49-F238E27FC236}">
                <a16:creationId xmlns:a16="http://schemas.microsoft.com/office/drawing/2014/main" id="{E85536DC-0439-4CBA-19EC-2A5767B6FFEB}"/>
              </a:ext>
            </a:extLst>
          </p:cNvPr>
          <p:cNvGrpSpPr/>
          <p:nvPr/>
        </p:nvGrpSpPr>
        <p:grpSpPr>
          <a:xfrm>
            <a:off x="-11410" y="6045362"/>
            <a:ext cx="9155410" cy="814015"/>
            <a:chOff x="-11410" y="6045362"/>
            <a:chExt cx="9155410" cy="814015"/>
          </a:xfrm>
        </p:grpSpPr>
        <p:sp>
          <p:nvSpPr>
            <p:cNvPr id="3" name="Rectangle 24">
              <a:extLst>
                <a:ext uri="{FF2B5EF4-FFF2-40B4-BE49-F238E27FC236}">
                  <a16:creationId xmlns:a16="http://schemas.microsoft.com/office/drawing/2014/main" id="{46C775E8-A6A6-25E5-5B86-0E20C41934F0}"/>
                </a:ext>
              </a:extLst>
            </p:cNvPr>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4" name="Group 25">
              <a:extLst>
                <a:ext uri="{FF2B5EF4-FFF2-40B4-BE49-F238E27FC236}">
                  <a16:creationId xmlns:a16="http://schemas.microsoft.com/office/drawing/2014/main" id="{358FD37F-EBB8-BC54-B2FB-CE512EDBC895}"/>
                </a:ext>
              </a:extLst>
            </p:cNvPr>
            <p:cNvGrpSpPr>
              <a:grpSpLocks noChangeAspect="1"/>
            </p:cNvGrpSpPr>
            <p:nvPr/>
          </p:nvGrpSpPr>
          <p:grpSpPr>
            <a:xfrm>
              <a:off x="76200" y="6045362"/>
              <a:ext cx="457200" cy="568134"/>
              <a:chOff x="-1071843" y="4495800"/>
              <a:chExt cx="662268" cy="822960"/>
            </a:xfrm>
          </p:grpSpPr>
          <p:pic>
            <p:nvPicPr>
              <p:cNvPr id="10" name="Picture 28">
                <a:extLst>
                  <a:ext uri="{FF2B5EF4-FFF2-40B4-BE49-F238E27FC236}">
                    <a16:creationId xmlns:a16="http://schemas.microsoft.com/office/drawing/2014/main" id="{C8C2E55C-7AB4-AA09-C013-1A66A02F4D21}"/>
                  </a:ext>
                </a:extLst>
              </p:cNvPr>
              <p:cNvPicPr>
                <a:picLocks noChangeAspect="1"/>
              </p:cNvPicPr>
              <p:nvPr/>
            </p:nvPicPr>
            <p:blipFill>
              <a:blip r:embed="rId2"/>
              <a:stretch>
                <a:fillRect/>
              </a:stretch>
            </p:blipFill>
            <p:spPr>
              <a:xfrm>
                <a:off x="-1066800" y="4495800"/>
                <a:ext cx="657225" cy="822960"/>
              </a:xfrm>
              <a:prstGeom prst="rect">
                <a:avLst/>
              </a:prstGeom>
            </p:spPr>
          </p:pic>
          <p:sp>
            <p:nvSpPr>
              <p:cNvPr id="12" name="Rectangle 29">
                <a:extLst>
                  <a:ext uri="{FF2B5EF4-FFF2-40B4-BE49-F238E27FC236}">
                    <a16:creationId xmlns:a16="http://schemas.microsoft.com/office/drawing/2014/main" id="{00EDF362-90E3-1BC5-CC17-5584FE2618BB}"/>
                  </a:ext>
                </a:extLst>
              </p:cNvPr>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0">
                <a:extLst>
                  <a:ext uri="{FF2B5EF4-FFF2-40B4-BE49-F238E27FC236}">
                    <a16:creationId xmlns:a16="http://schemas.microsoft.com/office/drawing/2014/main" id="{DBE40047-6B38-396F-DCC3-7BE6B77918D7}"/>
                  </a:ext>
                </a:extLst>
              </p:cNvPr>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Connector 26">
              <a:extLst>
                <a:ext uri="{FF2B5EF4-FFF2-40B4-BE49-F238E27FC236}">
                  <a16:creationId xmlns:a16="http://schemas.microsoft.com/office/drawing/2014/main" id="{3AAA5429-4071-FC8C-79E6-A1C8851E8E6B}"/>
                </a:ext>
              </a:extLst>
            </p:cNvPr>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8" name="Straight Connector 27">
              <a:extLst>
                <a:ext uri="{FF2B5EF4-FFF2-40B4-BE49-F238E27FC236}">
                  <a16:creationId xmlns:a16="http://schemas.microsoft.com/office/drawing/2014/main" id="{B8FF1D22-B2C8-0196-7719-F0EF54226BCB}"/>
                </a:ext>
              </a:extLst>
            </p:cNvPr>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16" name="Title 1">
            <a:extLst>
              <a:ext uri="{FF2B5EF4-FFF2-40B4-BE49-F238E27FC236}">
                <a16:creationId xmlns:a16="http://schemas.microsoft.com/office/drawing/2014/main" id="{BD4EA217-7A16-AD83-2717-F3412AB9D054}"/>
              </a:ext>
            </a:extLst>
          </p:cNvPr>
          <p:cNvSpPr txBox="1">
            <a:spLocks/>
          </p:cNvSpPr>
          <p:nvPr/>
        </p:nvSpPr>
        <p:spPr>
          <a:xfrm>
            <a:off x="76200" y="122213"/>
            <a:ext cx="9013529" cy="656695"/>
          </a:xfrm>
          <a:prstGeom prst="rect">
            <a:avLst/>
          </a:prstGeom>
        </p:spPr>
        <p:txBody>
          <a:bodyPr vert="horz" lIns="91440" tIns="45720" rIns="91440" bIns="45720" rtlCol="0" anchor="ctr">
            <a:normAutofit fontScale="30000" lnSpcReduction="2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a:defRPr/>
            </a:pPr>
            <a:r>
              <a:rPr lang="en-US" sz="8700" b="1" dirty="0"/>
              <a:t>3D PTV for grass</a:t>
            </a:r>
          </a:p>
          <a:p>
            <a:pPr lvl="0">
              <a:defRPr/>
            </a:pPr>
            <a:r>
              <a:rPr lang="en-US" b="1" dirty="0"/>
              <a:t> </a:t>
            </a:r>
            <a:endParaRPr lang="en-US" sz="3300" b="1" dirty="0"/>
          </a:p>
        </p:txBody>
      </p:sp>
      <p:cxnSp>
        <p:nvCxnSpPr>
          <p:cNvPr id="17" name="Straight Connector 17">
            <a:extLst>
              <a:ext uri="{FF2B5EF4-FFF2-40B4-BE49-F238E27FC236}">
                <a16:creationId xmlns:a16="http://schemas.microsoft.com/office/drawing/2014/main" id="{D99AD00A-7297-D511-8DCC-11B3BF346A3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pic>
        <p:nvPicPr>
          <p:cNvPr id="15" name="Picture 14" descr="Chart&#10;&#10;Description automatically generated">
            <a:extLst>
              <a:ext uri="{FF2B5EF4-FFF2-40B4-BE49-F238E27FC236}">
                <a16:creationId xmlns:a16="http://schemas.microsoft.com/office/drawing/2014/main" id="{A20B48C8-21F6-3BB3-7828-12D54703D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978" y="1403298"/>
            <a:ext cx="4234315" cy="4420625"/>
          </a:xfrm>
          <a:prstGeom prst="rect">
            <a:avLst/>
          </a:prstGeom>
        </p:spPr>
      </p:pic>
      <p:cxnSp>
        <p:nvCxnSpPr>
          <p:cNvPr id="18" name="Straight Connector 35">
            <a:extLst>
              <a:ext uri="{FF2B5EF4-FFF2-40B4-BE49-F238E27FC236}">
                <a16:creationId xmlns:a16="http://schemas.microsoft.com/office/drawing/2014/main" id="{24105ED6-0453-7603-373B-0ACE05D7B80F}"/>
              </a:ext>
            </a:extLst>
          </p:cNvPr>
          <p:cNvCxnSpPr>
            <a:cxnSpLocks/>
          </p:cNvCxnSpPr>
          <p:nvPr/>
        </p:nvCxnSpPr>
        <p:spPr>
          <a:xfrm>
            <a:off x="685800" y="2362200"/>
            <a:ext cx="152400" cy="2209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35">
            <a:extLst>
              <a:ext uri="{FF2B5EF4-FFF2-40B4-BE49-F238E27FC236}">
                <a16:creationId xmlns:a16="http://schemas.microsoft.com/office/drawing/2014/main" id="{B6E35C8D-812D-B1D3-D60A-7E6E1CCC5BF6}"/>
              </a:ext>
            </a:extLst>
          </p:cNvPr>
          <p:cNvCxnSpPr>
            <a:cxnSpLocks/>
          </p:cNvCxnSpPr>
          <p:nvPr/>
        </p:nvCxnSpPr>
        <p:spPr>
          <a:xfrm>
            <a:off x="838200" y="4572000"/>
            <a:ext cx="1905000" cy="88270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35">
            <a:extLst>
              <a:ext uri="{FF2B5EF4-FFF2-40B4-BE49-F238E27FC236}">
                <a16:creationId xmlns:a16="http://schemas.microsoft.com/office/drawing/2014/main" id="{F4BE81EB-2D02-C307-C448-A8D53B6E87A9}"/>
              </a:ext>
            </a:extLst>
          </p:cNvPr>
          <p:cNvCxnSpPr>
            <a:cxnSpLocks/>
          </p:cNvCxnSpPr>
          <p:nvPr/>
        </p:nvCxnSpPr>
        <p:spPr>
          <a:xfrm>
            <a:off x="685800" y="2362200"/>
            <a:ext cx="2054288" cy="7467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5">
            <a:extLst>
              <a:ext uri="{FF2B5EF4-FFF2-40B4-BE49-F238E27FC236}">
                <a16:creationId xmlns:a16="http://schemas.microsoft.com/office/drawing/2014/main" id="{001E1566-01A5-2110-BD5A-C375A52AF129}"/>
              </a:ext>
            </a:extLst>
          </p:cNvPr>
          <p:cNvCxnSpPr>
            <a:cxnSpLocks/>
          </p:cNvCxnSpPr>
          <p:nvPr/>
        </p:nvCxnSpPr>
        <p:spPr>
          <a:xfrm>
            <a:off x="1904222" y="1737810"/>
            <a:ext cx="2058178" cy="6243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5">
            <a:extLst>
              <a:ext uri="{FF2B5EF4-FFF2-40B4-BE49-F238E27FC236}">
                <a16:creationId xmlns:a16="http://schemas.microsoft.com/office/drawing/2014/main" id="{80AFEFC9-DC71-F72B-7C77-241F3271E670}"/>
              </a:ext>
            </a:extLst>
          </p:cNvPr>
          <p:cNvCxnSpPr>
            <a:cxnSpLocks/>
          </p:cNvCxnSpPr>
          <p:nvPr/>
        </p:nvCxnSpPr>
        <p:spPr>
          <a:xfrm flipV="1">
            <a:off x="685800" y="1752593"/>
            <a:ext cx="1218422" cy="60960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35">
            <a:extLst>
              <a:ext uri="{FF2B5EF4-FFF2-40B4-BE49-F238E27FC236}">
                <a16:creationId xmlns:a16="http://schemas.microsoft.com/office/drawing/2014/main" id="{846E974A-61C4-74D9-7097-B1F816971AAF}"/>
              </a:ext>
            </a:extLst>
          </p:cNvPr>
          <p:cNvCxnSpPr>
            <a:cxnSpLocks/>
          </p:cNvCxnSpPr>
          <p:nvPr/>
        </p:nvCxnSpPr>
        <p:spPr>
          <a:xfrm flipV="1">
            <a:off x="2743200" y="4572000"/>
            <a:ext cx="1219200" cy="8644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35">
            <a:extLst>
              <a:ext uri="{FF2B5EF4-FFF2-40B4-BE49-F238E27FC236}">
                <a16:creationId xmlns:a16="http://schemas.microsoft.com/office/drawing/2014/main" id="{ECBE2CD9-643B-6C70-7233-CC7C22878AD5}"/>
              </a:ext>
            </a:extLst>
          </p:cNvPr>
          <p:cNvCxnSpPr>
            <a:cxnSpLocks/>
          </p:cNvCxnSpPr>
          <p:nvPr/>
        </p:nvCxnSpPr>
        <p:spPr>
          <a:xfrm flipV="1">
            <a:off x="2740866" y="2362200"/>
            <a:ext cx="1220756" cy="76674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35">
            <a:extLst>
              <a:ext uri="{FF2B5EF4-FFF2-40B4-BE49-F238E27FC236}">
                <a16:creationId xmlns:a16="http://schemas.microsoft.com/office/drawing/2014/main" id="{4DBAD57E-1A17-F15D-15E5-5D30C4836B3D}"/>
              </a:ext>
            </a:extLst>
          </p:cNvPr>
          <p:cNvCxnSpPr>
            <a:cxnSpLocks/>
          </p:cNvCxnSpPr>
          <p:nvPr/>
        </p:nvCxnSpPr>
        <p:spPr>
          <a:xfrm>
            <a:off x="2740088" y="3114268"/>
            <a:ext cx="778" cy="234043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35">
            <a:extLst>
              <a:ext uri="{FF2B5EF4-FFF2-40B4-BE49-F238E27FC236}">
                <a16:creationId xmlns:a16="http://schemas.microsoft.com/office/drawing/2014/main" id="{2A2364B7-59BC-7738-874D-21B9939EF402}"/>
              </a:ext>
            </a:extLst>
          </p:cNvPr>
          <p:cNvCxnSpPr>
            <a:cxnSpLocks/>
          </p:cNvCxnSpPr>
          <p:nvPr/>
        </p:nvCxnSpPr>
        <p:spPr>
          <a:xfrm>
            <a:off x="3958510" y="2362200"/>
            <a:ext cx="0" cy="22098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F59F5CE-3B67-CE5C-5CEF-06DCE7D7260E}"/>
              </a:ext>
            </a:extLst>
          </p:cNvPr>
          <p:cNvSpPr txBox="1"/>
          <p:nvPr/>
        </p:nvSpPr>
        <p:spPr>
          <a:xfrm>
            <a:off x="1999594" y="5749977"/>
            <a:ext cx="933717" cy="369332"/>
          </a:xfrm>
          <a:prstGeom prst="rect">
            <a:avLst/>
          </a:prstGeom>
          <a:noFill/>
        </p:spPr>
        <p:txBody>
          <a:bodyPr wrap="none" rtlCol="0">
            <a:spAutoFit/>
          </a:bodyPr>
          <a:lstStyle/>
          <a:p>
            <a:r>
              <a:rPr lang="en-US" dirty="0">
                <a:latin typeface="+mj-lt"/>
                <a:cs typeface="Times New Roman" panose="02020603050405020304" pitchFamily="18" charset="0"/>
              </a:rPr>
              <a:t>3D view</a:t>
            </a:r>
          </a:p>
        </p:txBody>
      </p:sp>
      <p:pic>
        <p:nvPicPr>
          <p:cNvPr id="56" name="Picture 55" descr="Chart, histogram&#10;&#10;Description automatically generated">
            <a:extLst>
              <a:ext uri="{FF2B5EF4-FFF2-40B4-BE49-F238E27FC236}">
                <a16:creationId xmlns:a16="http://schemas.microsoft.com/office/drawing/2014/main" id="{CCF33EB6-3C5C-E4D4-0F8A-80E90AA53A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0302" y="1872864"/>
            <a:ext cx="4192452" cy="3152724"/>
          </a:xfrm>
          <a:prstGeom prst="rect">
            <a:avLst/>
          </a:prstGeom>
        </p:spPr>
      </p:pic>
      <p:sp>
        <p:nvSpPr>
          <p:cNvPr id="57" name="TextBox 4">
            <a:extLst>
              <a:ext uri="{FF2B5EF4-FFF2-40B4-BE49-F238E27FC236}">
                <a16:creationId xmlns:a16="http://schemas.microsoft.com/office/drawing/2014/main" id="{E2082772-12DC-02E9-FD67-9D016A7178A2}"/>
              </a:ext>
            </a:extLst>
          </p:cNvPr>
          <p:cNvSpPr txBox="1"/>
          <p:nvPr/>
        </p:nvSpPr>
        <p:spPr>
          <a:xfrm>
            <a:off x="6412455" y="5309448"/>
            <a:ext cx="948145" cy="369332"/>
          </a:xfrm>
          <a:prstGeom prst="rect">
            <a:avLst/>
          </a:prstGeom>
          <a:noFill/>
        </p:spPr>
        <p:txBody>
          <a:bodyPr wrap="none" rtlCol="0">
            <a:spAutoFit/>
          </a:bodyPr>
          <a:lstStyle/>
          <a:p>
            <a:r>
              <a:rPr lang="en-US" dirty="0">
                <a:latin typeface="+mj-lt"/>
                <a:cs typeface="Times New Roman" panose="02020603050405020304" pitchFamily="18" charset="0"/>
              </a:rPr>
              <a:t>x-y view</a:t>
            </a:r>
          </a:p>
        </p:txBody>
      </p:sp>
    </p:spTree>
    <p:extLst>
      <p:ext uri="{BB962C8B-B14F-4D97-AF65-F5344CB8AC3E}">
        <p14:creationId xmlns:p14="http://schemas.microsoft.com/office/powerpoint/2010/main" val="422797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E947B9F1-1381-48B8-91BA-92D3E8CDCA1A}"/>
              </a:ext>
            </a:extLst>
          </p:cNvPr>
          <p:cNvSpPr txBox="1">
            <a:spLocks/>
          </p:cNvSpPr>
          <p:nvPr/>
        </p:nvSpPr>
        <p:spPr>
          <a:xfrm>
            <a:off x="54271" y="73562"/>
            <a:ext cx="9013529" cy="656695"/>
          </a:xfrm>
          <a:prstGeom prst="rect">
            <a:avLst/>
          </a:prstGeom>
        </p:spPr>
        <p:txBody>
          <a:bodyPr vert="horz" lIns="91440" tIns="45720" rIns="91440" bIns="45720" rtlCol="0" anchor="ctr">
            <a:normAutofit fontScale="975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endParaRPr lang="en-US" sz="3300" b="1" dirty="0"/>
          </a:p>
        </p:txBody>
      </p:sp>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4" name="TextBox 3">
            <a:extLst>
              <a:ext uri="{FF2B5EF4-FFF2-40B4-BE49-F238E27FC236}">
                <a16:creationId xmlns:a16="http://schemas.microsoft.com/office/drawing/2014/main" id="{F8F92755-8F78-2D74-080B-BF16FBB078C8}"/>
              </a:ext>
            </a:extLst>
          </p:cNvPr>
          <p:cNvSpPr txBox="1"/>
          <p:nvPr/>
        </p:nvSpPr>
        <p:spPr>
          <a:xfrm>
            <a:off x="2362200" y="123761"/>
            <a:ext cx="10904095" cy="523220"/>
          </a:xfrm>
          <a:prstGeom prst="rect">
            <a:avLst/>
          </a:prstGeom>
          <a:noFill/>
        </p:spPr>
        <p:txBody>
          <a:bodyPr wrap="square">
            <a:spAutoFit/>
          </a:bodyPr>
          <a:lstStyle/>
          <a:p>
            <a:r>
              <a:rPr lang="en-US" sz="2800" b="1" dirty="0">
                <a:solidFill>
                  <a:srgbClr val="FF6600"/>
                </a:solidFill>
                <a:latin typeface="+mj-lt"/>
                <a:ea typeface="+mj-ea"/>
                <a:cs typeface="+mj-cs"/>
              </a:rPr>
              <a:t>Large particle in small volume</a:t>
            </a:r>
          </a:p>
        </p:txBody>
      </p:sp>
      <p:pic>
        <p:nvPicPr>
          <p:cNvPr id="5" name="Picture 2" descr="This paper presents an algorithm for optimal triangulation in three... |  Download Scientific Diagram">
            <a:extLst>
              <a:ext uri="{FF2B5EF4-FFF2-40B4-BE49-F238E27FC236}">
                <a16:creationId xmlns:a16="http://schemas.microsoft.com/office/drawing/2014/main" id="{2B288EFD-2E28-1270-A965-9F5F3C1FE1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389982"/>
            <a:ext cx="4505734" cy="22528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PDF] Using ray-traversal for 3D particle matching in the context of particle  tracking velocimetry in fluid mechanics. | Semantic Scholar">
            <a:extLst>
              <a:ext uri="{FF2B5EF4-FFF2-40B4-BE49-F238E27FC236}">
                <a16:creationId xmlns:a16="http://schemas.microsoft.com/office/drawing/2014/main" id="{827E88C3-DC56-0E1D-77B8-CB0E0B43225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470" y="1188190"/>
            <a:ext cx="1750862" cy="1866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art&#10;&#10;Description automatically generated">
            <a:extLst>
              <a:ext uri="{FF2B5EF4-FFF2-40B4-BE49-F238E27FC236}">
                <a16:creationId xmlns:a16="http://schemas.microsoft.com/office/drawing/2014/main" id="{AACECA1D-3FF6-ACF0-CD44-2863466703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3216" y="998487"/>
            <a:ext cx="4158884" cy="2576025"/>
          </a:xfrm>
          <a:prstGeom prst="rect">
            <a:avLst/>
          </a:prstGeom>
        </p:spPr>
      </p:pic>
      <p:sp>
        <p:nvSpPr>
          <p:cNvPr id="8" name="TextBox 7">
            <a:extLst>
              <a:ext uri="{FF2B5EF4-FFF2-40B4-BE49-F238E27FC236}">
                <a16:creationId xmlns:a16="http://schemas.microsoft.com/office/drawing/2014/main" id="{9C108D1D-6EA5-3574-2750-A1C9EE52451C}"/>
              </a:ext>
            </a:extLst>
          </p:cNvPr>
          <p:cNvSpPr txBox="1"/>
          <p:nvPr/>
        </p:nvSpPr>
        <p:spPr>
          <a:xfrm>
            <a:off x="2011342" y="997446"/>
            <a:ext cx="3767871" cy="2585323"/>
          </a:xfrm>
          <a:prstGeom prst="rect">
            <a:avLst/>
          </a:prstGeom>
          <a:noFill/>
        </p:spPr>
        <p:txBody>
          <a:bodyPr wrap="square">
            <a:spAutoFit/>
          </a:bodyPr>
          <a:lstStyle/>
          <a:p>
            <a:pPr marL="285750" indent="-285750">
              <a:buFont typeface="Arial" panose="020B0604020202020204" pitchFamily="34" charset="0"/>
              <a:buChar char="•"/>
            </a:pPr>
            <a:r>
              <a:rPr lang="en-US" b="0" i="0" dirty="0">
                <a:effectLst/>
                <a:latin typeface="+mj-lt"/>
                <a:cs typeface="Times New Roman" panose="02020603050405020304" pitchFamily="18" charset="0"/>
              </a:rPr>
              <a:t>DLT algorithm(we previously used) is that it can be sensitive to variations, calibration, unsynchronized camera and error of center detection.</a:t>
            </a:r>
          </a:p>
          <a:p>
            <a:pPr marL="285750" indent="-285750">
              <a:buFont typeface="Arial" panose="020B0604020202020204" pitchFamily="34" charset="0"/>
              <a:buChar char="•"/>
            </a:pPr>
            <a:r>
              <a:rPr lang="en-US" dirty="0">
                <a:latin typeface="+mj-lt"/>
                <a:cs typeface="Times New Roman" panose="02020603050405020304" pitchFamily="18" charset="0"/>
              </a:rPr>
              <a:t>Relays on converge of 4 rays, which mean small delay in one of 4 camera can destroy the tracking, especially when FOV is small.</a:t>
            </a:r>
          </a:p>
        </p:txBody>
      </p:sp>
      <p:sp>
        <p:nvSpPr>
          <p:cNvPr id="10" name="TextBox 9">
            <a:extLst>
              <a:ext uri="{FF2B5EF4-FFF2-40B4-BE49-F238E27FC236}">
                <a16:creationId xmlns:a16="http://schemas.microsoft.com/office/drawing/2014/main" id="{6525166F-5921-FF2F-6505-B0DC2AAB3E03}"/>
              </a:ext>
            </a:extLst>
          </p:cNvPr>
          <p:cNvSpPr txBox="1"/>
          <p:nvPr/>
        </p:nvSpPr>
        <p:spPr>
          <a:xfrm>
            <a:off x="1676400" y="5868285"/>
            <a:ext cx="1859623" cy="369332"/>
          </a:xfrm>
          <a:prstGeom prst="rect">
            <a:avLst/>
          </a:prstGeom>
          <a:noFill/>
        </p:spPr>
        <p:txBody>
          <a:bodyPr wrap="square" rtlCol="0">
            <a:spAutoFit/>
          </a:bodyPr>
          <a:lstStyle/>
          <a:p>
            <a:r>
              <a:rPr lang="en-US" dirty="0"/>
              <a:t>No delay example</a:t>
            </a:r>
          </a:p>
        </p:txBody>
      </p:sp>
      <p:sp>
        <p:nvSpPr>
          <p:cNvPr id="11" name="TextBox 10">
            <a:extLst>
              <a:ext uri="{FF2B5EF4-FFF2-40B4-BE49-F238E27FC236}">
                <a16:creationId xmlns:a16="http://schemas.microsoft.com/office/drawing/2014/main" id="{ACF4216E-13EF-CCC9-93FE-5F416FBDE23D}"/>
              </a:ext>
            </a:extLst>
          </p:cNvPr>
          <p:cNvSpPr txBox="1"/>
          <p:nvPr/>
        </p:nvSpPr>
        <p:spPr>
          <a:xfrm>
            <a:off x="5768625" y="3799981"/>
            <a:ext cx="3299175" cy="2031325"/>
          </a:xfrm>
          <a:prstGeom prst="rect">
            <a:avLst/>
          </a:prstGeom>
          <a:noFill/>
        </p:spPr>
        <p:txBody>
          <a:bodyPr wrap="square" rtlCol="0">
            <a:spAutoFit/>
          </a:bodyPr>
          <a:lstStyle/>
          <a:p>
            <a:r>
              <a:rPr lang="en-US" dirty="0">
                <a:latin typeface="+mj-lt"/>
              </a:rPr>
              <a:t>Delay appears in </a:t>
            </a:r>
            <a:r>
              <a:rPr lang="en-US" dirty="0" err="1">
                <a:latin typeface="+mj-lt"/>
              </a:rPr>
              <a:t>Mouline</a:t>
            </a:r>
            <a:r>
              <a:rPr lang="en-US" b="1" dirty="0" err="1">
                <a:latin typeface="+mj-lt"/>
              </a:rPr>
              <a:t>’s</a:t>
            </a:r>
            <a:r>
              <a:rPr lang="en-US" dirty="0">
                <a:latin typeface="+mj-lt"/>
              </a:rPr>
              <a:t> experiment and large particle in small volume tracking is uncommon for PTV.  </a:t>
            </a:r>
            <a:r>
              <a:rPr lang="en-US" dirty="0">
                <a:solidFill>
                  <a:srgbClr val="FF0000"/>
                </a:solidFill>
                <a:latin typeface="+mj-lt"/>
              </a:rPr>
              <a:t>How to make the system more robust under error from delays and center detection?</a:t>
            </a:r>
          </a:p>
        </p:txBody>
      </p:sp>
    </p:spTree>
    <p:extLst>
      <p:ext uri="{BB962C8B-B14F-4D97-AF65-F5344CB8AC3E}">
        <p14:creationId xmlns:p14="http://schemas.microsoft.com/office/powerpoint/2010/main" val="4175940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Straight Connector 17">
            <a:extLst>
              <a:ext uri="{FF2B5EF4-FFF2-40B4-BE49-F238E27FC236}">
                <a16:creationId xmlns:a16="http://schemas.microsoft.com/office/drawing/2014/main" id="{1C34D2D7-9B39-4149-AB0F-D7D39EFAF265}"/>
              </a:ext>
            </a:extLst>
          </p:cNvPr>
          <p:cNvCxnSpPr/>
          <p:nvPr/>
        </p:nvCxnSpPr>
        <p:spPr>
          <a:xfrm>
            <a:off x="0" y="704725"/>
            <a:ext cx="9144000" cy="0"/>
          </a:xfrm>
          <a:prstGeom prst="line">
            <a:avLst/>
          </a:prstGeom>
          <a:ln w="47625">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nvGrpSpPr>
          <p:cNvPr id="24" name="Group 23"/>
          <p:cNvGrpSpPr/>
          <p:nvPr/>
        </p:nvGrpSpPr>
        <p:grpSpPr>
          <a:xfrm>
            <a:off x="-11410" y="6045362"/>
            <a:ext cx="9155410" cy="814015"/>
            <a:chOff x="-11410" y="6045362"/>
            <a:chExt cx="9155410" cy="814015"/>
          </a:xfrm>
        </p:grpSpPr>
        <p:sp>
          <p:nvSpPr>
            <p:cNvPr id="25" name="Rectangle 24"/>
            <p:cNvSpPr/>
            <p:nvPr/>
          </p:nvSpPr>
          <p:spPr>
            <a:xfrm>
              <a:off x="-9294" y="6292449"/>
              <a:ext cx="9153294" cy="566928"/>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latin typeface="Berlin Sans FB Demi" panose="020E0802020502020306" pitchFamily="34" charset="0"/>
                  <a:cs typeface="Times New Roman" panose="02020603050405020304" pitchFamily="18" charset="0"/>
                </a:rPr>
                <a:t>Renewable  Energy &amp; Turbulent Environment Group</a:t>
              </a:r>
            </a:p>
            <a:p>
              <a:pPr algn="ctr"/>
              <a:r>
                <a:rPr lang="en-US" sz="1300" b="1" dirty="0">
                  <a:solidFill>
                    <a:schemeClr val="bg1"/>
                  </a:solidFill>
                  <a:latin typeface="Arial Black" panose="020B0A04020102020204" pitchFamily="34" charset="0"/>
                  <a:cs typeface="Times New Roman" panose="02020603050405020304" pitchFamily="18" charset="0"/>
                </a:rPr>
                <a:t>U N I V E R S I T Y  OF  I L </a:t>
              </a:r>
              <a:r>
                <a:rPr lang="en-US" sz="1300" b="1" dirty="0" err="1">
                  <a:solidFill>
                    <a:schemeClr val="bg1"/>
                  </a:solidFill>
                  <a:latin typeface="Arial Black" panose="020B0A04020102020204" pitchFamily="34" charset="0"/>
                  <a:cs typeface="Times New Roman" panose="02020603050405020304" pitchFamily="18" charset="0"/>
                </a:rPr>
                <a:t>L</a:t>
              </a:r>
              <a:r>
                <a:rPr lang="en-US" sz="1300" b="1" dirty="0">
                  <a:solidFill>
                    <a:schemeClr val="bg1"/>
                  </a:solidFill>
                  <a:latin typeface="Arial Black" panose="020B0A04020102020204" pitchFamily="34" charset="0"/>
                  <a:cs typeface="Times New Roman" panose="02020603050405020304" pitchFamily="18" charset="0"/>
                </a:rPr>
                <a:t> I N O I S  AT  U R B A N A – C H A M P A I G N</a:t>
              </a:r>
            </a:p>
          </p:txBody>
        </p:sp>
        <p:grpSp>
          <p:nvGrpSpPr>
            <p:cNvPr id="26" name="Group 25"/>
            <p:cNvGrpSpPr>
              <a:grpSpLocks noChangeAspect="1"/>
            </p:cNvGrpSpPr>
            <p:nvPr/>
          </p:nvGrpSpPr>
          <p:grpSpPr>
            <a:xfrm>
              <a:off x="76200" y="6045362"/>
              <a:ext cx="457200" cy="568134"/>
              <a:chOff x="-1071843" y="4495800"/>
              <a:chExt cx="662268" cy="822960"/>
            </a:xfrm>
          </p:grpSpPr>
          <p:pic>
            <p:nvPicPr>
              <p:cNvPr id="29" name="Picture 28"/>
              <p:cNvPicPr>
                <a:picLocks noChangeAspect="1"/>
              </p:cNvPicPr>
              <p:nvPr/>
            </p:nvPicPr>
            <p:blipFill>
              <a:blip r:embed="rId3"/>
              <a:stretch>
                <a:fillRect/>
              </a:stretch>
            </p:blipFill>
            <p:spPr>
              <a:xfrm>
                <a:off x="-1066800" y="4495800"/>
                <a:ext cx="657225" cy="822960"/>
              </a:xfrm>
              <a:prstGeom prst="rect">
                <a:avLst/>
              </a:prstGeom>
            </p:spPr>
          </p:pic>
          <p:sp>
            <p:nvSpPr>
              <p:cNvPr id="30" name="Rectangle 29"/>
              <p:cNvSpPr/>
              <p:nvPr/>
            </p:nvSpPr>
            <p:spPr>
              <a:xfrm>
                <a:off x="-547801" y="4851651"/>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071843" y="4850975"/>
                <a:ext cx="138226" cy="219456"/>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Connector 26"/>
            <p:cNvCxnSpPr/>
            <p:nvPr/>
          </p:nvCxnSpPr>
          <p:spPr>
            <a:xfrm flipV="1">
              <a:off x="449704" y="6334722"/>
              <a:ext cx="868680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cxnSp>
          <p:nvCxnSpPr>
            <p:cNvPr id="28" name="Straight Connector 27"/>
            <p:cNvCxnSpPr/>
            <p:nvPr/>
          </p:nvCxnSpPr>
          <p:spPr>
            <a:xfrm>
              <a:off x="-11410" y="6329429"/>
              <a:ext cx="182880" cy="0"/>
            </a:xfrm>
            <a:prstGeom prst="line">
              <a:avLst/>
            </a:prstGeom>
            <a:ln w="31750">
              <a:solidFill>
                <a:schemeClr val="accent6">
                  <a:lumMod val="75000"/>
                </a:schemeClr>
              </a:solidFill>
            </a:ln>
          </p:spPr>
          <p:style>
            <a:lnRef idx="1">
              <a:schemeClr val="accent2"/>
            </a:lnRef>
            <a:fillRef idx="0">
              <a:schemeClr val="accent2"/>
            </a:fillRef>
            <a:effectRef idx="0">
              <a:schemeClr val="accent2"/>
            </a:effectRef>
            <a:fontRef idx="minor">
              <a:schemeClr val="tx1"/>
            </a:fontRef>
          </p:style>
        </p:cxnSp>
      </p:grpSp>
      <p:sp>
        <p:nvSpPr>
          <p:cNvPr id="3" name="Title 1">
            <a:extLst>
              <a:ext uri="{FF2B5EF4-FFF2-40B4-BE49-F238E27FC236}">
                <a16:creationId xmlns:a16="http://schemas.microsoft.com/office/drawing/2014/main" id="{540C6A9C-E9E8-D5D5-A992-ADEBAECD26CE}"/>
              </a:ext>
            </a:extLst>
          </p:cNvPr>
          <p:cNvSpPr txBox="1">
            <a:spLocks/>
          </p:cNvSpPr>
          <p:nvPr/>
        </p:nvSpPr>
        <p:spPr>
          <a:xfrm>
            <a:off x="60588" y="194929"/>
            <a:ext cx="9013529" cy="656695"/>
          </a:xfrm>
          <a:prstGeom prst="rect">
            <a:avLst/>
          </a:prstGeom>
        </p:spPr>
        <p:txBody>
          <a:bodyPr vert="horz" lIns="91440" tIns="45720" rIns="91440" bIns="45720" rtlCol="0" anchor="ctr">
            <a:normAutofit fontScale="67500" lnSpcReduction="20000"/>
          </a:bodyPr>
          <a:lstStyle>
            <a:lvl1pPr algn="ctr" defTabSz="457200" rtl="0" eaLnBrk="1" latinLnBrk="0" hangingPunct="1">
              <a:spcBef>
                <a:spcPct val="0"/>
              </a:spcBef>
              <a:buNone/>
              <a:defRPr sz="4000" kern="1200">
                <a:solidFill>
                  <a:srgbClr val="FF6600"/>
                </a:solidFill>
                <a:latin typeface="+mj-lt"/>
                <a:ea typeface="+mj-ea"/>
                <a:cs typeface="+mj-cs"/>
              </a:defRPr>
            </a:lvl1pPr>
          </a:lstStyle>
          <a:p>
            <a:pPr lvl="0">
              <a:defRPr/>
            </a:pPr>
            <a:r>
              <a:rPr lang="en-US" b="1" dirty="0"/>
              <a:t>Modified </a:t>
            </a:r>
            <a:r>
              <a:rPr lang="en-US" b="1" dirty="0" err="1"/>
              <a:t>epipolar</a:t>
            </a:r>
            <a:r>
              <a:rPr lang="en-US" b="1" dirty="0"/>
              <a:t> searching mixed with</a:t>
            </a:r>
            <a:r>
              <a:rPr lang="en-US" altLang="zh-CN" b="1" dirty="0"/>
              <a:t> </a:t>
            </a:r>
            <a:r>
              <a:rPr lang="en-US" altLang="zh-CN" b="1" dirty="0" err="1"/>
              <a:t>homography</a:t>
            </a:r>
            <a:r>
              <a:rPr lang="en-US" altLang="zh-CN" b="1" dirty="0"/>
              <a:t> finder</a:t>
            </a:r>
            <a:endParaRPr lang="en-US" b="1" dirty="0"/>
          </a:p>
          <a:p>
            <a:pPr lvl="0">
              <a:defRPr/>
            </a:pPr>
            <a:endParaRPr lang="en-US" sz="3300" b="1" dirty="0"/>
          </a:p>
        </p:txBody>
      </p:sp>
      <p:sp>
        <p:nvSpPr>
          <p:cNvPr id="5" name="TextBox 4">
            <a:extLst>
              <a:ext uri="{FF2B5EF4-FFF2-40B4-BE49-F238E27FC236}">
                <a16:creationId xmlns:a16="http://schemas.microsoft.com/office/drawing/2014/main" id="{A7BE6C8C-49A6-AD1B-8470-130FB85607AE}"/>
              </a:ext>
            </a:extLst>
          </p:cNvPr>
          <p:cNvSpPr txBox="1"/>
          <p:nvPr/>
        </p:nvSpPr>
        <p:spPr>
          <a:xfrm>
            <a:off x="553163" y="890088"/>
            <a:ext cx="8001000" cy="2308324"/>
          </a:xfrm>
          <a:prstGeom prst="rect">
            <a:avLst/>
          </a:prstGeom>
          <a:noFill/>
        </p:spPr>
        <p:txBody>
          <a:bodyPr wrap="square" rtlCol="0">
            <a:spAutoFit/>
          </a:bodyPr>
          <a:lstStyle/>
          <a:p>
            <a:pPr marL="342900" indent="-342900">
              <a:buAutoNum type="arabicPeriod"/>
            </a:pPr>
            <a:r>
              <a:rPr lang="en-US" dirty="0">
                <a:latin typeface="+mj-lt"/>
                <a:cs typeface="Times New Roman" panose="02020603050405020304" pitchFamily="18" charset="0"/>
              </a:rPr>
              <a:t>Generate </a:t>
            </a:r>
            <a:r>
              <a:rPr lang="en-US" dirty="0" err="1">
                <a:latin typeface="+mj-lt"/>
                <a:cs typeface="Times New Roman" panose="02020603050405020304" pitchFamily="18" charset="0"/>
              </a:rPr>
              <a:t>epipolar</a:t>
            </a:r>
            <a:r>
              <a:rPr lang="en-US" dirty="0">
                <a:latin typeface="+mj-lt"/>
                <a:cs typeface="Times New Roman" panose="02020603050405020304" pitchFamily="18" charset="0"/>
              </a:rPr>
              <a:t> line corresponding to particle in camera 1.</a:t>
            </a:r>
          </a:p>
          <a:p>
            <a:pPr marL="342900" indent="-342900">
              <a:buAutoNum type="arabicPeriod"/>
            </a:pPr>
            <a:r>
              <a:rPr lang="en-US" dirty="0">
                <a:latin typeface="+mj-lt"/>
                <a:cs typeface="Times New Roman" panose="02020603050405020304" pitchFamily="18" charset="0"/>
              </a:rPr>
              <a:t>Search along </a:t>
            </a:r>
            <a:r>
              <a:rPr lang="en-US" dirty="0" err="1">
                <a:latin typeface="+mj-lt"/>
                <a:cs typeface="Times New Roman" panose="02020603050405020304" pitchFamily="18" charset="0"/>
              </a:rPr>
              <a:t>epipolar</a:t>
            </a:r>
            <a:r>
              <a:rPr lang="en-US" dirty="0">
                <a:latin typeface="+mj-lt"/>
                <a:cs typeface="Times New Roman" panose="02020603050405020304" pitchFamily="18" charset="0"/>
              </a:rPr>
              <a:t> line in camera 2,3,4.</a:t>
            </a:r>
          </a:p>
          <a:p>
            <a:r>
              <a:rPr lang="en-US" dirty="0">
                <a:latin typeface="+mj-lt"/>
                <a:cs typeface="Times New Roman" panose="02020603050405020304" pitchFamily="18" charset="0"/>
              </a:rPr>
              <a:t>3.  Since there is delay, sometimes the particle won’t be very close to </a:t>
            </a:r>
            <a:r>
              <a:rPr lang="en-US" dirty="0" err="1">
                <a:latin typeface="+mj-lt"/>
                <a:cs typeface="Times New Roman" panose="02020603050405020304" pitchFamily="18" charset="0"/>
              </a:rPr>
              <a:t>epipolar</a:t>
            </a:r>
            <a:r>
              <a:rPr lang="en-US" dirty="0">
                <a:latin typeface="+mj-lt"/>
                <a:cs typeface="Times New Roman" panose="02020603050405020304" pitchFamily="18" charset="0"/>
              </a:rPr>
              <a:t> line.</a:t>
            </a:r>
          </a:p>
          <a:p>
            <a:r>
              <a:rPr lang="en-US" dirty="0">
                <a:latin typeface="+mj-lt"/>
                <a:cs typeface="Times New Roman" panose="02020603050405020304" pitchFamily="18" charset="0"/>
              </a:rPr>
              <a:t>4. Use </a:t>
            </a:r>
            <a:r>
              <a:rPr lang="en-US" dirty="0" err="1">
                <a:latin typeface="+mj-lt"/>
                <a:cs typeface="Times New Roman" panose="02020603050405020304" pitchFamily="18" charset="0"/>
              </a:rPr>
              <a:t>epipolar</a:t>
            </a:r>
            <a:r>
              <a:rPr lang="en-US" dirty="0">
                <a:latin typeface="+mj-lt"/>
                <a:cs typeface="Times New Roman" panose="02020603050405020304" pitchFamily="18" charset="0"/>
              </a:rPr>
              <a:t> line combined with </a:t>
            </a:r>
            <a:r>
              <a:rPr lang="en-US" dirty="0" err="1">
                <a:latin typeface="+mj-lt"/>
                <a:cs typeface="Times New Roman" panose="02020603050405020304" pitchFamily="18" charset="0"/>
              </a:rPr>
              <a:t>homography</a:t>
            </a:r>
            <a:r>
              <a:rPr lang="en-US" dirty="0">
                <a:latin typeface="+mj-lt"/>
                <a:cs typeface="Times New Roman" panose="02020603050405020304" pitchFamily="18" charset="0"/>
              </a:rPr>
              <a:t> finder method to search for potential particle.</a:t>
            </a:r>
          </a:p>
          <a:p>
            <a:endParaRPr lang="en-US" dirty="0">
              <a:latin typeface="+mj-lt"/>
              <a:cs typeface="Times New Roman" panose="02020603050405020304" pitchFamily="18" charset="0"/>
            </a:endParaRPr>
          </a:p>
          <a:p>
            <a:r>
              <a:rPr lang="en-US" b="0" i="0" dirty="0">
                <a:effectLst/>
                <a:latin typeface="+mj-lt"/>
                <a:cs typeface="Times New Roman" panose="02020603050405020304" pitchFamily="18" charset="0"/>
              </a:rPr>
              <a:t>Although this function has been migrated from </a:t>
            </a:r>
            <a:r>
              <a:rPr lang="en-US" b="0" i="0" dirty="0" err="1">
                <a:effectLst/>
                <a:latin typeface="+mj-lt"/>
                <a:cs typeface="Times New Roman" panose="02020603050405020304" pitchFamily="18" charset="0"/>
              </a:rPr>
              <a:t>openptv</a:t>
            </a:r>
            <a:r>
              <a:rPr lang="en-US" b="0" i="0" dirty="0">
                <a:effectLst/>
                <a:latin typeface="+mj-lt"/>
                <a:cs typeface="Times New Roman" panose="02020603050405020304" pitchFamily="18" charset="0"/>
              </a:rPr>
              <a:t>, simply using </a:t>
            </a:r>
            <a:r>
              <a:rPr lang="en-US" b="0" i="0" dirty="0" err="1">
                <a:effectLst/>
                <a:latin typeface="+mj-lt"/>
                <a:cs typeface="Times New Roman" panose="02020603050405020304" pitchFamily="18" charset="0"/>
              </a:rPr>
              <a:t>epipolar</a:t>
            </a:r>
            <a:r>
              <a:rPr lang="en-US" b="0" i="0" dirty="0">
                <a:effectLst/>
                <a:latin typeface="+mj-lt"/>
                <a:cs typeface="Times New Roman" panose="02020603050405020304" pitchFamily="18" charset="0"/>
              </a:rPr>
              <a:t> searching is insufficient to match all points across views due to minor delays.</a:t>
            </a:r>
            <a:endParaRPr lang="en-US" dirty="0">
              <a:latin typeface="+mj-lt"/>
              <a:cs typeface="Times New Roman" panose="02020603050405020304" pitchFamily="18" charset="0"/>
            </a:endParaRPr>
          </a:p>
        </p:txBody>
      </p:sp>
      <p:pic>
        <p:nvPicPr>
          <p:cNvPr id="6" name="Picture 5" descr="A picture containing text, night sky&#10;&#10;Description automatically generated">
            <a:extLst>
              <a:ext uri="{FF2B5EF4-FFF2-40B4-BE49-F238E27FC236}">
                <a16:creationId xmlns:a16="http://schemas.microsoft.com/office/drawing/2014/main" id="{3B5F2459-DA4D-26E0-C0B4-AEE46800F2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7" y="3106052"/>
            <a:ext cx="9144000" cy="2824084"/>
          </a:xfrm>
          <a:prstGeom prst="rect">
            <a:avLst/>
          </a:prstGeom>
        </p:spPr>
      </p:pic>
    </p:spTree>
    <p:extLst>
      <p:ext uri="{BB962C8B-B14F-4D97-AF65-F5344CB8AC3E}">
        <p14:creationId xmlns:p14="http://schemas.microsoft.com/office/powerpoint/2010/main" val="12559403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31596</TotalTime>
  <Words>1750</Words>
  <Application>Microsoft Office PowerPoint</Application>
  <PresentationFormat>On-screen Show (4:3)</PresentationFormat>
  <Paragraphs>187</Paragraphs>
  <Slides>22</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Arial Black</vt:lpstr>
      <vt:lpstr>Berlin Sans FB Demi</vt:lpstr>
      <vt:lpstr>Calibri</vt:lpstr>
      <vt:lpstr>Tahoma</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Illinois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Chamorro Chavez, Leonardo Patricio</dc:creator>
  <cp:lastModifiedBy>Hong, Liu</cp:lastModifiedBy>
  <cp:revision>640</cp:revision>
  <dcterms:created xsi:type="dcterms:W3CDTF">2014-11-15T18:26:02Z</dcterms:created>
  <dcterms:modified xsi:type="dcterms:W3CDTF">2023-05-09T19:41:07Z</dcterms:modified>
</cp:coreProperties>
</file>